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702" r:id="rId2"/>
    <p:sldId id="2708" r:id="rId3"/>
    <p:sldId id="9270" r:id="rId4"/>
    <p:sldId id="9268" r:id="rId5"/>
    <p:sldId id="2698" r:id="rId6"/>
    <p:sldId id="2697" r:id="rId7"/>
    <p:sldId id="2710" r:id="rId8"/>
    <p:sldId id="2711" r:id="rId9"/>
    <p:sldId id="2713" r:id="rId10"/>
    <p:sldId id="2703" r:id="rId11"/>
    <p:sldId id="2699" r:id="rId12"/>
    <p:sldId id="2705" r:id="rId13"/>
    <p:sldId id="2707" r:id="rId14"/>
    <p:sldId id="2714" r:id="rId15"/>
    <p:sldId id="9269" r:id="rId16"/>
    <p:sldId id="9271" r:id="rId17"/>
    <p:sldId id="9263" r:id="rId18"/>
    <p:sldId id="9272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子晗" initials="刘子" lastIdx="1" clrIdx="0">
    <p:extLst>
      <p:ext uri="{19B8F6BF-5375-455C-9EA6-DF929625EA0E}">
        <p15:presenceInfo xmlns:p15="http://schemas.microsoft.com/office/powerpoint/2012/main" userId="f6c77446b3eb20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3A89"/>
    <a:srgbClr val="A40000"/>
    <a:srgbClr val="0C49B7"/>
    <a:srgbClr val="8C1515"/>
    <a:srgbClr val="CDD4EA"/>
    <a:srgbClr val="625E5E"/>
    <a:srgbClr val="B70031"/>
    <a:srgbClr val="E6E6E6"/>
    <a:srgbClr val="6B0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3" autoAdjust="0"/>
    <p:restoredTop sz="85894" autoAdjust="0"/>
  </p:normalViewPr>
  <p:slideViewPr>
    <p:cSldViewPr snapToGrid="0">
      <p:cViewPr varScale="1">
        <p:scale>
          <a:sx n="97" d="100"/>
          <a:sy n="97" d="100"/>
        </p:scale>
        <p:origin x="388" y="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AE505-B7CA-4E96-AE4D-61AFDB83C737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12726-83B8-45B8-96BB-E4D4FAD8F0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275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增强方案一</a:t>
            </a:r>
            <a:endParaRPr lang="en-US" altLang="zh-CN" dirty="0"/>
          </a:p>
          <a:p>
            <a:r>
              <a:rPr lang="zh-CN" altLang="en-US" dirty="0"/>
              <a:t>现状介绍一下，介绍一下必要性</a:t>
            </a:r>
            <a:endParaRPr lang="en-US" altLang="zh-CN" dirty="0"/>
          </a:p>
          <a:p>
            <a:r>
              <a:rPr lang="en-US" altLang="zh-CN" dirty="0"/>
              <a:t>R18</a:t>
            </a:r>
            <a:r>
              <a:rPr lang="zh-CN" altLang="en-US" dirty="0"/>
              <a:t>的事了，</a:t>
            </a:r>
            <a:r>
              <a:rPr lang="en-US" altLang="zh-CN" dirty="0"/>
              <a:t>R19</a:t>
            </a:r>
            <a:r>
              <a:rPr lang="zh-CN" altLang="en-US" dirty="0"/>
              <a:t>就基本收尾了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886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2800" dirty="0"/>
              <a:t>AI</a:t>
            </a:r>
            <a:r>
              <a:rPr lang="zh-CN" altLang="en-US" sz="2800" dirty="0"/>
              <a:t>性能不够优秀</a:t>
            </a:r>
            <a:endParaRPr lang="en-US" altLang="zh-CN" sz="2800" dirty="0"/>
          </a:p>
          <a:p>
            <a:pPr algn="l"/>
            <a:r>
              <a:rPr lang="zh-CN" altLang="en-US" sz="2800" dirty="0"/>
              <a:t>演进方向会考虑泛化问题</a:t>
            </a:r>
            <a:endParaRPr lang="en-US" altLang="zh-CN" sz="2800" dirty="0"/>
          </a:p>
          <a:p>
            <a:pPr algn="l"/>
            <a:r>
              <a:rPr lang="zh-CN" altLang="en-US" sz="2800" dirty="0"/>
              <a:t>本身也是独立的方向，我们也有探索</a:t>
            </a:r>
            <a:endParaRPr lang="en-US" altLang="zh-CN" sz="2800" dirty="0"/>
          </a:p>
          <a:p>
            <a:pPr algn="l"/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689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表调一下</a:t>
            </a:r>
            <a:endParaRPr lang="en-US" altLang="zh-CN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参与预测的时隙非常少</a:t>
            </a:r>
            <a:endParaRPr lang="en-US" altLang="zh-CN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AI</a:t>
            </a: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不如</a:t>
            </a:r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</a:t>
            </a: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&amp; hold/ AR)</a:t>
            </a: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，训练难度大</a:t>
            </a:r>
            <a:endParaRPr lang="en-US" altLang="zh-CN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800" dirty="0">
                <a:latin typeface="+mn-ea"/>
              </a:rPr>
              <a:t>结果已输出至</a:t>
            </a:r>
            <a:r>
              <a:rPr lang="en-US" altLang="zh-CN" sz="1800" dirty="0">
                <a:latin typeface="+mn-ea"/>
              </a:rPr>
              <a:t>RAN1#118b</a:t>
            </a:r>
            <a:r>
              <a:rPr lang="zh-CN" altLang="en-US" sz="1800" dirty="0">
                <a:latin typeface="+mn-ea"/>
              </a:rPr>
              <a:t>会议</a:t>
            </a:r>
            <a:endParaRPr lang="en-US" altLang="zh-CN" sz="1800" dirty="0">
              <a:latin typeface="+mn-ea"/>
            </a:endParaRPr>
          </a:p>
          <a:p>
            <a:r>
              <a:rPr lang="zh-CN" altLang="en-US" sz="1800" dirty="0">
                <a:latin typeface="+mn-ea"/>
              </a:rPr>
              <a:t>文稿号：</a:t>
            </a:r>
            <a:r>
              <a:rPr lang="en-US" altLang="zh-CN" sz="1800" dirty="0">
                <a:latin typeface="+mn-ea"/>
              </a:rPr>
              <a:t>R1-2407696 </a:t>
            </a:r>
            <a:endParaRPr lang="zh-CN" altLang="en-US" sz="1800" dirty="0">
              <a:latin typeface="+mn-ea"/>
            </a:endParaRPr>
          </a:p>
          <a:p>
            <a:endParaRPr lang="zh-CN" altLang="en-US" sz="18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079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4B922-3871-52E6-7E98-65BF7EAD0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CDBEDF-BBA7-B548-30B7-F1C947E7F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CCC343-086D-A7B9-7256-9B55EFF61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数据增强</a:t>
            </a:r>
            <a:r>
              <a:rPr lang="en-US" altLang="zh-CN" dirty="0"/>
              <a:t>-</a:t>
            </a:r>
            <a:r>
              <a:rPr lang="zh-CN" altLang="en-US" dirty="0"/>
              <a:t>小样本学习或者特征提取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</a:t>
            </a:r>
            <a:r>
              <a:rPr lang="zh-CN" altLang="en-US" dirty="0"/>
              <a:t>噪声预测</a:t>
            </a:r>
            <a:r>
              <a:rPr lang="en-US" altLang="zh-CN" dirty="0"/>
              <a:t>-</a:t>
            </a:r>
            <a:r>
              <a:rPr lang="zh-CN" altLang="en-US" dirty="0"/>
              <a:t>去噪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信息安全</a:t>
            </a:r>
            <a:r>
              <a:rPr lang="en-US" altLang="zh-CN" dirty="0"/>
              <a:t>-</a:t>
            </a:r>
            <a:r>
              <a:rPr lang="zh-CN" altLang="en-US" dirty="0"/>
              <a:t>信息脱敏</a:t>
            </a:r>
            <a:r>
              <a:rPr lang="en-US" altLang="zh-CN" dirty="0"/>
              <a:t>-</a:t>
            </a:r>
            <a:r>
              <a:rPr lang="zh-CN" altLang="en-US" dirty="0"/>
              <a:t>新范式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C389B-19E5-38F3-E7DE-DFC0D2220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80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这个在标准演进里是相对独立的模块</a:t>
            </a:r>
            <a:endParaRPr lang="en-US" altLang="zh-CN" dirty="0"/>
          </a:p>
          <a:p>
            <a:r>
              <a:rPr lang="zh-CN" altLang="en-US" dirty="0"/>
              <a:t>前面的内容基本上都倾向于算法层面性能和开销的优化</a:t>
            </a:r>
            <a:endParaRPr lang="en-US" altLang="zh-CN" dirty="0"/>
          </a:p>
          <a:p>
            <a:r>
              <a:rPr lang="zh-CN" altLang="en-US" dirty="0"/>
              <a:t>它和生成式</a:t>
            </a:r>
            <a:r>
              <a:rPr lang="en-US" altLang="zh-CN" dirty="0"/>
              <a:t>AI</a:t>
            </a:r>
            <a:r>
              <a:rPr lang="zh-CN" altLang="en-US" dirty="0"/>
              <a:t>一样都是预研内容，甚至其实从时间演进来说应该更迟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79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8A2D2-A782-BFC1-CF2C-1202D1E7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7D0375-7C04-303F-5014-8064DB78F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2D3584-50E1-F836-1C0C-8FCD31479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做简洁一点，精简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基站、终端做一个明显的区分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研究必要性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2196B4-0842-8111-81B0-69F4DEB96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588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BAE06-2197-D4B7-A1B8-FCF2A526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10F233-3A7F-C7D6-A897-24758EE28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A2E8A8-1D8D-8298-1B4D-C923E5D40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风格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B9659-970E-CFC1-549D-BBDCD4B4D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70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8D739-EA67-0B96-D275-D757D3F4B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812146-9937-978E-CFCC-99695E511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0C0AF3-F247-422D-E9FA-ECA49D13B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排版，精简，</a:t>
            </a:r>
            <a:endParaRPr lang="en-US" altLang="zh-CN" dirty="0"/>
          </a:p>
          <a:p>
            <a:r>
              <a:rPr lang="zh-CN" altLang="en-US" dirty="0"/>
              <a:t>动机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6FB3A8-5495-E55E-2E1A-E90ABE6A1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409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5E29C-E9ED-B4F1-79B2-B38DA2E6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618427-0945-8AB0-EEDD-AAED21AD4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F50390-0E8D-F662-55D7-AB173C448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排版，精简，</a:t>
            </a:r>
            <a:endParaRPr lang="en-US" altLang="zh-CN" dirty="0"/>
          </a:p>
          <a:p>
            <a:r>
              <a:rPr lang="zh-CN" altLang="en-US" dirty="0"/>
              <a:t>动机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518C93-8C01-4895-78CA-F5DAFE5A9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82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40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0D394-CC64-26EB-18C3-E20AC3466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EEB5B8-5B06-BCD7-31F5-D1B0C600D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B9A087-26CE-CE27-7E7B-2AD726831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时间轴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两个框</a:t>
            </a:r>
            <a:endParaRPr lang="zh-CN" altLang="en-US" dirty="0">
              <a:sym typeface="Helvetic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学界结合各种</a:t>
            </a:r>
            <a:r>
              <a:rPr lang="en-US" altLang="zh-CN" dirty="0"/>
              <a:t>AI</a:t>
            </a:r>
            <a:r>
              <a:rPr lang="zh-CN" altLang="en-US" dirty="0"/>
              <a:t>的方法对</a:t>
            </a:r>
            <a:r>
              <a:rPr lang="en-US" altLang="zh-CN" dirty="0"/>
              <a:t>CSI</a:t>
            </a:r>
            <a:r>
              <a:rPr lang="zh-CN" altLang="en-US" dirty="0"/>
              <a:t>的各个模块进行优化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标准这边是已经完成了仿真结果收集（</a:t>
            </a:r>
            <a:r>
              <a:rPr lang="en-US" altLang="zh-CN" dirty="0"/>
              <a:t>AI</a:t>
            </a:r>
            <a:r>
              <a:rPr lang="zh-CN" altLang="en-US" dirty="0"/>
              <a:t>和非</a:t>
            </a:r>
            <a:r>
              <a:rPr lang="en-US" altLang="zh-CN" dirty="0"/>
              <a:t>AI</a:t>
            </a:r>
            <a:r>
              <a:rPr lang="zh-CN" altLang="en-US" dirty="0"/>
              <a:t>），进入</a:t>
            </a:r>
            <a:r>
              <a:rPr lang="en-US" altLang="zh-CN" dirty="0"/>
              <a:t>AI</a:t>
            </a:r>
            <a:r>
              <a:rPr lang="zh-CN" altLang="en-US" dirty="0"/>
              <a:t>部署的二阶段</a:t>
            </a:r>
            <a:r>
              <a:rPr lang="en-US" altLang="zh-CN" dirty="0"/>
              <a:t>-</a:t>
            </a:r>
            <a:r>
              <a:rPr lang="zh-CN" altLang="en-US" dirty="0"/>
              <a:t>查最近文稿</a:t>
            </a:r>
            <a:r>
              <a:rPr lang="en-US" altLang="zh-CN" dirty="0" err="1"/>
              <a:t>chairnotes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77CF77-F8C4-A69A-E994-84293CB66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931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ADAE9-3F20-8019-7A7E-6F4D7D93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91E214-809B-4F98-0BD5-CA629E3A8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9E8EB4-7F15-0EB3-7DC6-41B2F0B0B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时间轴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两个框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学界结合各种</a:t>
            </a:r>
            <a:r>
              <a:rPr lang="en-US" altLang="zh-CN" dirty="0"/>
              <a:t>AI</a:t>
            </a:r>
            <a:r>
              <a:rPr lang="zh-CN" altLang="en-US" dirty="0"/>
              <a:t>的方法对</a:t>
            </a:r>
            <a:r>
              <a:rPr lang="en-US" altLang="zh-CN" dirty="0"/>
              <a:t>CSI</a:t>
            </a:r>
            <a:r>
              <a:rPr lang="zh-CN" altLang="en-US" dirty="0"/>
              <a:t>的各个模块进行优化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标准这边是已经完成了仿真结果收集（</a:t>
            </a:r>
            <a:r>
              <a:rPr lang="en-US" altLang="zh-CN" dirty="0"/>
              <a:t>AI</a:t>
            </a:r>
            <a:r>
              <a:rPr lang="zh-CN" altLang="en-US" dirty="0"/>
              <a:t>和非</a:t>
            </a:r>
            <a:r>
              <a:rPr lang="en-US" altLang="zh-CN" dirty="0"/>
              <a:t>AI</a:t>
            </a:r>
            <a:r>
              <a:rPr lang="zh-CN" altLang="en-US" dirty="0"/>
              <a:t>），进入</a:t>
            </a:r>
            <a:r>
              <a:rPr lang="en-US" altLang="zh-CN" dirty="0"/>
              <a:t>AI</a:t>
            </a:r>
            <a:r>
              <a:rPr lang="zh-CN" altLang="en-US" dirty="0"/>
              <a:t>部署的二阶段</a:t>
            </a:r>
            <a:r>
              <a:rPr lang="en-US" altLang="zh-CN" dirty="0"/>
              <a:t>-</a:t>
            </a:r>
            <a:r>
              <a:rPr lang="zh-CN" altLang="en-US" dirty="0"/>
              <a:t>查最近文稿</a:t>
            </a:r>
            <a:r>
              <a:rPr lang="en-US" altLang="zh-CN" dirty="0" err="1"/>
              <a:t>chairnotes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8392F5-4492-8F29-0655-7A8E3BF7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74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CSINet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Transformer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文献综述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48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信道撒点图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流程图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学术界常用的</a:t>
            </a:r>
            <a:r>
              <a:rPr lang="en-US" altLang="zh-CN" dirty="0"/>
              <a:t>COST2100</a:t>
            </a:r>
            <a:r>
              <a:rPr lang="zh-CN" altLang="en-US" dirty="0"/>
              <a:t>，</a:t>
            </a:r>
            <a:r>
              <a:rPr lang="en-US" altLang="zh-CN" dirty="0"/>
              <a:t>quadriga</a:t>
            </a:r>
            <a:r>
              <a:rPr lang="zh-CN" altLang="en-US" dirty="0"/>
              <a:t>，</a:t>
            </a:r>
            <a:r>
              <a:rPr lang="en-US" altLang="zh-CN" dirty="0" err="1"/>
              <a:t>DeepMIMO</a:t>
            </a:r>
            <a:endParaRPr lang="en-US" altLang="zh-CN" dirty="0"/>
          </a:p>
          <a:p>
            <a:r>
              <a:rPr lang="zh-CN" altLang="en-US" dirty="0"/>
              <a:t>引用文献：</a:t>
            </a:r>
            <a:r>
              <a:rPr lang="en-US" altLang="zh-CN" dirty="0"/>
              <a:t>38.901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指标提出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CSI</a:t>
            </a:r>
            <a:r>
              <a:rPr lang="zh-CN" altLang="en-US" dirty="0"/>
              <a:t>反馈和</a:t>
            </a:r>
            <a:r>
              <a:rPr lang="en-US" altLang="zh-CN" dirty="0" err="1"/>
              <a:t>etypeII</a:t>
            </a:r>
            <a:r>
              <a:rPr lang="zh-CN" altLang="en-US" dirty="0"/>
              <a:t>码本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534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场景泛化性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347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12726-83B8-45B8-96BB-E4D4FAD8F0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6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alphaModFix amt="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76CAE-8077-44E9-8248-8C3723CFC06C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32900" y="6356350"/>
            <a:ext cx="2743200" cy="365125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E1282D0-AAD4-45D4-BBB1-9C369370A4D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93986" y="166364"/>
            <a:ext cx="1700237" cy="510359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25033" y="6425619"/>
            <a:ext cx="2276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10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厚德博学，敬业乐群</a:t>
            </a:r>
            <a:endParaRPr lang="zh-CN" altLang="en-US" dirty="0">
              <a:solidFill>
                <a:schemeClr val="accent1">
                  <a:lumMod val="10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077B4-1050-441A-8A27-F3C654818F74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56F5-6A30-44D2-BFF7-109C937F62E3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E38E-589C-4D1F-B19D-DEFEB066E5DA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901C-3D91-4243-966B-0EAAC680058A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09DE-4EF4-4C2F-815C-DCF93FFB343F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6680-8322-4D9A-B9BE-F9A470F86BFB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9DFF-0DCD-4E1D-92C4-0F4D81B6E09C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2A7-B42F-4BE4-808B-C896F4A4760F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3CE3-B535-4DE6-A8BB-F043E9E136E0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2987-B9B2-4E8C-AA94-45DEBC6FFC2E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709CE-F4A5-4B84-BC71-D08FB37CCF24}" type="datetime1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82D0-AAD4-45D4-BBB1-9C369370A4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13A89"/>
        </a:buClr>
        <a:buFont typeface="Wingdings" panose="05000000000000000000" pitchFamily="2" charset="2"/>
        <a:buChar char="n"/>
        <a:defRPr sz="2800" kern="1200" baseline="0">
          <a:solidFill>
            <a:schemeClr val="tx1"/>
          </a:solidFill>
          <a:latin typeface="Times New Roman" panose="02020603050405020304" pitchFamily="18" charset="0"/>
          <a:ea typeface="Kaiti" panose="02010609060101010101" pitchFamily="49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A6F5D-9990-CB40-C375-C0F6AE8B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0">
            <a:extLst>
              <a:ext uri="{FF2B5EF4-FFF2-40B4-BE49-F238E27FC236}">
                <a16:creationId xmlns:a16="http://schemas.microsoft.com/office/drawing/2014/main" id="{E2D4DEB6-4EBB-D004-AD30-6CCE4097F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9" b="9669"/>
          <a:stretch>
            <a:fillRect/>
          </a:stretch>
        </p:blipFill>
        <p:spPr>
          <a:xfrm>
            <a:off x="0" y="-4272"/>
            <a:ext cx="12192000" cy="30732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198FE2-EC78-CF82-8BF2-6FFE00EAE723}"/>
              </a:ext>
            </a:extLst>
          </p:cNvPr>
          <p:cNvSpPr/>
          <p:nvPr/>
        </p:nvSpPr>
        <p:spPr>
          <a:xfrm>
            <a:off x="0" y="-4272"/>
            <a:ext cx="12191997" cy="3073231"/>
          </a:xfrm>
          <a:prstGeom prst="rect">
            <a:avLst/>
          </a:prstGeom>
          <a:solidFill>
            <a:schemeClr val="accent1">
              <a:lumMod val="100000"/>
              <a:alpha val="8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C6293B74-B072-484E-96B0-E281008166DF}"/>
              </a:ext>
            </a:extLst>
          </p:cNvPr>
          <p:cNvSpPr txBox="1"/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1CC46586-1426-B600-63AE-D5F12444D46E}"/>
              </a:ext>
            </a:extLst>
          </p:cNvPr>
          <p:cNvSpPr txBox="1"/>
          <p:nvPr/>
        </p:nvSpPr>
        <p:spPr>
          <a:xfrm>
            <a:off x="3431702" y="4358360"/>
            <a:ext cx="5328592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7BFE589-464A-8F1D-9ECA-DEB615E82823}"/>
              </a:ext>
            </a:extLst>
          </p:cNvPr>
          <p:cNvCxnSpPr/>
          <p:nvPr/>
        </p:nvCxnSpPr>
        <p:spPr>
          <a:xfrm>
            <a:off x="2784071" y="5520636"/>
            <a:ext cx="6593845" cy="0"/>
          </a:xfrm>
          <a:prstGeom prst="line">
            <a:avLst/>
          </a:prstGeom>
          <a:noFill/>
          <a:ln w="28575" cap="flat" cmpd="sng" algn="ctr">
            <a:solidFill>
              <a:schemeClr val="accent1">
                <a:lumMod val="10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8" name="标题 4">
            <a:extLst>
              <a:ext uri="{FF2B5EF4-FFF2-40B4-BE49-F238E27FC236}">
                <a16:creationId xmlns:a16="http://schemas.microsoft.com/office/drawing/2014/main" id="{45723FAB-027E-31F9-DA92-893824232ABC}"/>
              </a:ext>
            </a:extLst>
          </p:cNvPr>
          <p:cNvSpPr txBox="1"/>
          <p:nvPr/>
        </p:nvSpPr>
        <p:spPr>
          <a:xfrm>
            <a:off x="3509203" y="4543331"/>
            <a:ext cx="5173587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zh-CN" altLang="en-US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CSI</a:t>
            </a:r>
            <a:r>
              <a:rPr lang="zh-CN" altLang="en-US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反馈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2FE00E-5083-4C55-2962-EA28DD1FFB6C}"/>
              </a:ext>
            </a:extLst>
          </p:cNvPr>
          <p:cNvSpPr txBox="1"/>
          <p:nvPr/>
        </p:nvSpPr>
        <p:spPr>
          <a:xfrm>
            <a:off x="5250253" y="2386575"/>
            <a:ext cx="1691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01</a:t>
            </a:r>
            <a:endParaRPr lang="zh-CN" altLang="en-US" sz="8800" b="1" dirty="0">
              <a:solidFill>
                <a:prstClr val="white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96310E-0BBC-9930-BD84-E271F19A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0000"/>
            <a:ext cx="2743200" cy="365125"/>
          </a:xfrm>
        </p:spPr>
        <p:txBody>
          <a:bodyPr/>
          <a:lstStyle/>
          <a:p>
            <a:fld id="{FE1282D0-AAD4-45D4-BBB1-9C369370A4D1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6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56BD-8081-DF61-5F84-DC4B04ABD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9CA626B-65A5-52C6-B072-EF56FCFC7F6F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EF972D3-FB18-5E50-2BE8-FCA665A35CAC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353776C9-A71A-6EEA-A896-651CF8F2B935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FFE6119-0FAB-2505-6A0F-1F4A437A19F7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C68D1A98-146D-FEA8-0B89-0DB4ADA17D2C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5D7E9D1B-7E7E-7852-3704-B84540D6789C}"/>
                </a:ext>
              </a:extLst>
            </p:cNvPr>
            <p:cNvSpPr txBox="1"/>
            <p:nvPr/>
          </p:nvSpPr>
          <p:spPr>
            <a:xfrm>
              <a:off x="1055687" y="140904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zh-CN" altLang="en-US" sz="3600" dirty="0"/>
                <a:t>空时频联合的</a:t>
              </a:r>
              <a:r>
                <a:rPr lang="en-US" altLang="zh-CN" sz="3600" dirty="0"/>
                <a:t>CSI</a:t>
              </a:r>
              <a:r>
                <a:rPr lang="zh-CN" altLang="en-US" sz="3600" dirty="0"/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36009FDC-729C-98D9-66D7-5915B12E23D2}"/>
              </a:ext>
            </a:extLst>
          </p:cNvPr>
          <p:cNvSpPr/>
          <p:nvPr/>
        </p:nvSpPr>
        <p:spPr>
          <a:xfrm>
            <a:off x="175266" y="985441"/>
            <a:ext cx="5376973" cy="472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spcBef>
                <a:spcPts val="600"/>
              </a:spcBef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zh-CN" altLang="en-US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</a:t>
            </a:r>
            <a:r>
              <a:rPr lang="en-US" altLang="zh-CN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</a:t>
            </a:r>
            <a:r>
              <a:rPr lang="en-US" altLang="zh-CN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频域特征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</a:t>
            </a:r>
            <a:endParaRPr lang="en-US" altLang="zh-CN" sz="2200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8DBA638-98BF-FC24-0427-40543FE78113}"/>
              </a:ext>
            </a:extLst>
          </p:cNvPr>
          <p:cNvGrpSpPr/>
          <p:nvPr/>
        </p:nvGrpSpPr>
        <p:grpSpPr>
          <a:xfrm>
            <a:off x="1083097" y="1501716"/>
            <a:ext cx="3440777" cy="1313641"/>
            <a:chOff x="5725846" y="1758227"/>
            <a:chExt cx="5192062" cy="1978579"/>
          </a:xfrm>
        </p:grpSpPr>
        <p:pic>
          <p:nvPicPr>
            <p:cNvPr id="11" name="Picture 2" descr="3-2 空频域（a）">
              <a:extLst>
                <a:ext uri="{FF2B5EF4-FFF2-40B4-BE49-F238E27FC236}">
                  <a16:creationId xmlns:a16="http://schemas.microsoft.com/office/drawing/2014/main" id="{074408F0-F142-62A5-4657-7EA539448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846" y="1766607"/>
              <a:ext cx="2097222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 descr="3-2 时空频域（b）">
              <a:extLst>
                <a:ext uri="{FF2B5EF4-FFF2-40B4-BE49-F238E27FC236}">
                  <a16:creationId xmlns:a16="http://schemas.microsoft.com/office/drawing/2014/main" id="{916198E2-7179-830B-EAEE-D7548FBF5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059" y="1758227"/>
              <a:ext cx="2149849" cy="197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3F26E11-1EC1-C4D6-114F-282790F984AA}"/>
                </a:ext>
              </a:extLst>
            </p:cNvPr>
            <p:cNvSpPr/>
            <p:nvPr/>
          </p:nvSpPr>
          <p:spPr>
            <a:xfrm>
              <a:off x="7972398" y="2554782"/>
              <a:ext cx="4764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vs.</a:t>
              </a:r>
              <a:endParaRPr lang="zh-CN" altLang="en-US" sz="2000" dirty="0"/>
            </a:p>
          </p:txBody>
        </p:sp>
      </p:grpSp>
      <p:pic>
        <p:nvPicPr>
          <p:cNvPr id="14" name="Picture 2" descr="3-1 基于Transformer的TSF反馈_2">
            <a:extLst>
              <a:ext uri="{FF2B5EF4-FFF2-40B4-BE49-F238E27FC236}">
                <a16:creationId xmlns:a16="http://schemas.microsoft.com/office/drawing/2014/main" id="{3853EEA4-2B11-13CE-BAC7-41D91AFF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7" y="3720841"/>
            <a:ext cx="6297395" cy="286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3-5 时间记忆层">
            <a:extLst>
              <a:ext uri="{FF2B5EF4-FFF2-40B4-BE49-F238E27FC236}">
                <a16:creationId xmlns:a16="http://schemas.microsoft.com/office/drawing/2014/main" id="{136BC75E-3308-F6B5-BA83-32C1F04B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022" y="2632268"/>
            <a:ext cx="3223238" cy="411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B68174E-ACD9-0D65-87BD-4F64A039CA94}"/>
              </a:ext>
            </a:extLst>
          </p:cNvPr>
          <p:cNvSpPr txBox="1"/>
          <p:nvPr/>
        </p:nvSpPr>
        <p:spPr>
          <a:xfrm>
            <a:off x="44868" y="2815357"/>
            <a:ext cx="6108604" cy="98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提出</a:t>
            </a:r>
            <a:r>
              <a:rPr lang="zh-CN" altLang="en-US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历史信息累积策略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，传递</a:t>
            </a:r>
            <a:r>
              <a:rPr lang="zh-CN" altLang="en-US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信道时域特征</a:t>
            </a:r>
            <a:endParaRPr lang="en-US" altLang="zh-CN" sz="2200" b="1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90250" lvl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4792D7"/>
              </a:buClr>
              <a:defRPr/>
            </a:pPr>
            <a:r>
              <a:rPr lang="en-US" altLang="zh-CN" sz="18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历史信息</a:t>
            </a:r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辅助压缩 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历史信息</a:t>
            </a:r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辅助重建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时域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FB1FC0-781F-471A-A56F-F9977CEEE74A}"/>
              </a:ext>
            </a:extLst>
          </p:cNvPr>
          <p:cNvSpPr txBox="1"/>
          <p:nvPr/>
        </p:nvSpPr>
        <p:spPr>
          <a:xfrm>
            <a:off x="5748036" y="1151734"/>
            <a:ext cx="6108604" cy="148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缓冲区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储存</a:t>
            </a:r>
            <a:r>
              <a:rPr lang="zh-CN" altLang="en-US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</a:t>
            </a:r>
            <a:r>
              <a:rPr lang="en-US" altLang="zh-CN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，辅助压缩和重建</a:t>
            </a:r>
            <a:endParaRPr lang="en-US" altLang="zh-CN" sz="2200" b="1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90250" lvl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4792D7"/>
              </a:buClr>
              <a:defRPr/>
            </a:pP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辅助压缩 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辅助重建</a:t>
            </a:r>
            <a:endParaRPr lang="en-US" altLang="zh-CN" b="1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90250" lvl="1">
              <a:lnSpc>
                <a:spcPct val="125000"/>
              </a:lnSpc>
              <a:spcAft>
                <a:spcPts val="600"/>
              </a:spcAft>
              <a:buClr>
                <a:srgbClr val="4792D7"/>
              </a:buClr>
              <a:defRPr/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时域 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空频域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（</a:t>
            </a:r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空频域 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时域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6047C66-9625-8B4B-5CA2-BD2A825A8768}"/>
              </a:ext>
            </a:extLst>
          </p:cNvPr>
          <p:cNvGrpSpPr/>
          <p:nvPr/>
        </p:nvGrpSpPr>
        <p:grpSpPr>
          <a:xfrm>
            <a:off x="6534449" y="2815357"/>
            <a:ext cx="2087454" cy="677636"/>
            <a:chOff x="5412479" y="4456475"/>
            <a:chExt cx="2087454" cy="677636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DA0D7A0-2573-AA1C-7996-DE578AE465F9}"/>
                </a:ext>
              </a:extLst>
            </p:cNvPr>
            <p:cNvSpPr/>
            <p:nvPr/>
          </p:nvSpPr>
          <p:spPr>
            <a:xfrm>
              <a:off x="5412479" y="4456475"/>
              <a:ext cx="2087454" cy="6776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8AD3F04-7C35-3FBA-BDFD-510A54EA7A44}"/>
                </a:ext>
              </a:extLst>
            </p:cNvPr>
            <p:cNvSpPr/>
            <p:nvPr/>
          </p:nvSpPr>
          <p:spPr>
            <a:xfrm>
              <a:off x="5490558" y="4474010"/>
              <a:ext cx="19312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时间间隔</a:t>
              </a:r>
              <a:r>
                <a:rPr lang="en-US" altLang="zh-CN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</a:p>
            <a:p>
              <a:pPr algn="ctr"/>
              <a:r>
                <a:rPr lang="zh-CN" altLang="en-US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时间窗长度</a:t>
              </a:r>
              <a:r>
                <a:rPr lang="en-US" altLang="zh-CN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endParaRPr lang="zh-CN" altLang="en-US" i="1" dirty="0"/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170AF9-AEDD-073B-BD54-D3B6D1C2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13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4E45C-D95D-0F88-1B56-CFBE85622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5D39E00-BD73-F190-BBC3-3AFBD2E85BDC}"/>
              </a:ext>
            </a:extLst>
          </p:cNvPr>
          <p:cNvGrpSpPr/>
          <p:nvPr/>
        </p:nvGrpSpPr>
        <p:grpSpPr>
          <a:xfrm>
            <a:off x="335361" y="102118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D565E77-1EAF-4ED5-2D98-D7A926C61D62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7DF2F25A-1F67-2AC5-8864-F6C734C41C38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99D1368C-E849-3162-8763-6BCF854B9DBF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34857FA-261B-8AA3-6165-285E400D7E07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5800FE16-7F40-6ACC-2D48-3DE870F1B026}"/>
                </a:ext>
              </a:extLst>
            </p:cNvPr>
            <p:cNvSpPr txBox="1"/>
            <p:nvPr/>
          </p:nvSpPr>
          <p:spPr>
            <a:xfrm>
              <a:off x="1055686" y="140904"/>
              <a:ext cx="7873521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CSI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预测增强反馈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A17DC-221D-D0D6-9070-9327DD748250}"/>
              </a:ext>
            </a:extLst>
          </p:cNvPr>
          <p:cNvSpPr txBox="1"/>
          <p:nvPr/>
        </p:nvSpPr>
        <p:spPr>
          <a:xfrm>
            <a:off x="335361" y="1884812"/>
            <a:ext cx="5406764" cy="1418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视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MIMO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多元时间序列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，独立地预测空域和频域上的值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滑动时间窗口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进行参数估计</a:t>
            </a:r>
            <a:endParaRPr lang="zh-CN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78E4B74-5E4B-2657-5F43-174306967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1" y="3554274"/>
            <a:ext cx="5406764" cy="19997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F7AFD0-B439-867A-C7AC-5814CAE91AB2}"/>
              </a:ext>
            </a:extLst>
          </p:cNvPr>
          <p:cNvSpPr txBox="1"/>
          <p:nvPr/>
        </p:nvSpPr>
        <p:spPr>
          <a:xfrm>
            <a:off x="5875176" y="1548421"/>
            <a:ext cx="6108061" cy="188057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 matrix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可以被视为</a:t>
            </a:r>
            <a:r>
              <a:rPr lang="zh-CN" altLang="en-US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灰度图像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，具有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空间特征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，预测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需要利用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时间相关性</a:t>
            </a:r>
            <a:endParaRPr lang="en-US" sz="2000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ConvLSTM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的网络结合了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LSTM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的优势，能捕捉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时空双重特征</a:t>
            </a:r>
            <a:endParaRPr lang="en-US" altLang="zh-CN" sz="2000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4ECF81F-8969-CCFC-FC91-C181E9D5055D}"/>
              </a:ext>
            </a:extLst>
          </p:cNvPr>
          <p:cNvGrpSpPr/>
          <p:nvPr/>
        </p:nvGrpSpPr>
        <p:grpSpPr>
          <a:xfrm>
            <a:off x="6992372" y="3527101"/>
            <a:ext cx="4369020" cy="1717577"/>
            <a:chOff x="5334831" y="4631128"/>
            <a:chExt cx="5481217" cy="201883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CE6A610-B072-E33D-3093-4C22BEF6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831" y="4631128"/>
              <a:ext cx="5481217" cy="1532152"/>
            </a:xfrm>
            <a:prstGeom prst="rect">
              <a:avLst/>
            </a:prstGeom>
            <a:noFill/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DA09848-39E3-5F6A-9049-AEFA492E28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6648" y="6163280"/>
              <a:ext cx="165061" cy="48667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14C7A64-691B-F47B-B916-5B7FA30E10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9668" y="6163280"/>
              <a:ext cx="2832843" cy="48667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2A39282A-0F05-ED7E-2ECE-C009086E983F}"/>
              </a:ext>
            </a:extLst>
          </p:cNvPr>
          <p:cNvSpPr txBox="1"/>
          <p:nvPr/>
        </p:nvSpPr>
        <p:spPr>
          <a:xfrm>
            <a:off x="8044180" y="6214493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ConvLSTM</a:t>
            </a:r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层内部结构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F7F5B5-B326-4E9B-7254-1983C65444AB}"/>
              </a:ext>
            </a:extLst>
          </p:cNvPr>
          <p:cNvGrpSpPr/>
          <p:nvPr/>
        </p:nvGrpSpPr>
        <p:grpSpPr>
          <a:xfrm>
            <a:off x="7367559" y="5060011"/>
            <a:ext cx="3710861" cy="1234363"/>
            <a:chOff x="731842" y="3924434"/>
            <a:chExt cx="3710861" cy="123436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FCCAD92-4317-A460-A0F9-17C9B8A95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842" y="4040964"/>
              <a:ext cx="3710861" cy="1117833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7361172-08A9-43CC-71A5-93A40BCAFF78}"/>
                </a:ext>
              </a:extLst>
            </p:cNvPr>
            <p:cNvSpPr txBox="1"/>
            <p:nvPr/>
          </p:nvSpPr>
          <p:spPr>
            <a:xfrm rot="438834">
              <a:off x="2560141" y="392443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A4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卷积运算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2F465E7-5552-DCED-37C3-96DE25B18E6D}"/>
              </a:ext>
            </a:extLst>
          </p:cNvPr>
          <p:cNvSpPr txBox="1"/>
          <p:nvPr/>
        </p:nvSpPr>
        <p:spPr>
          <a:xfrm>
            <a:off x="-300214" y="1166792"/>
            <a:ext cx="6108060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非</a:t>
            </a:r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的经典</a:t>
            </a:r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CSI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预测</a:t>
            </a:r>
            <a:endParaRPr lang="en-US" altLang="zh-CN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67E9C0-CC8F-F2BB-D54E-97659EE44763}"/>
              </a:ext>
            </a:extLst>
          </p:cNvPr>
          <p:cNvSpPr txBox="1"/>
          <p:nvPr/>
        </p:nvSpPr>
        <p:spPr>
          <a:xfrm>
            <a:off x="5682795" y="970605"/>
            <a:ext cx="6173844" cy="53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ConvLSTM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神经网络的</a:t>
            </a:r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CSI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预测</a:t>
            </a:r>
            <a:endParaRPr lang="en-US" altLang="zh-CN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18B6410-17FE-9A42-AEAC-323CC47ADB96}"/>
              </a:ext>
            </a:extLst>
          </p:cNvPr>
          <p:cNvSpPr txBox="1"/>
          <p:nvPr/>
        </p:nvSpPr>
        <p:spPr>
          <a:xfrm>
            <a:off x="1466859" y="566273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基于滑窗的自回归算法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D3902BD-7CAC-2052-A58E-93D03C4107DD}"/>
              </a:ext>
            </a:extLst>
          </p:cNvPr>
          <p:cNvCxnSpPr>
            <a:cxnSpLocks/>
          </p:cNvCxnSpPr>
          <p:nvPr/>
        </p:nvCxnSpPr>
        <p:spPr>
          <a:xfrm>
            <a:off x="5760023" y="1166792"/>
            <a:ext cx="21281" cy="5274719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36">
            <a:extLst>
              <a:ext uri="{FF2B5EF4-FFF2-40B4-BE49-F238E27FC236}">
                <a16:creationId xmlns:a16="http://schemas.microsoft.com/office/drawing/2014/main" id="{DE857BF7-850E-3BDF-9667-15E1C1EB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9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D83D-3B14-AAB8-3555-A812C1894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4B3DC2-9958-D7E5-015A-AF157F3A1B90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F2F7F3D-7E50-5CFE-C144-0D40D60412AC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0C2780D-5D9C-1E37-D284-C06B8A2C0E0D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CE1721B-7CF6-48DF-880E-19D11097D8F8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6DD62A7-69A0-54F4-2DC4-6487116BC4E1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4A396BDC-221C-B751-F328-2C919365BAE5}"/>
                </a:ext>
              </a:extLst>
            </p:cNvPr>
            <p:cNvSpPr txBox="1"/>
            <p:nvPr/>
          </p:nvSpPr>
          <p:spPr>
            <a:xfrm>
              <a:off x="1055686" y="140904"/>
              <a:ext cx="7873521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CSI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预测增强反馈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007731E-E2C3-CC02-C072-C16B87DB8A09}"/>
              </a:ext>
            </a:extLst>
          </p:cNvPr>
          <p:cNvSpPr txBox="1"/>
          <p:nvPr/>
        </p:nvSpPr>
        <p:spPr>
          <a:xfrm>
            <a:off x="2750343" y="1293077"/>
            <a:ext cx="8703310" cy="1418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UE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的结果经过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后输出至</a:t>
            </a:r>
            <a:r>
              <a:rPr lang="en-US" altLang="zh-CN" sz="2000" kern="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gNB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R16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码本对比，评估其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SGCS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性能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反馈压缩的结果比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benchmark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提升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7%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10%</a:t>
            </a:r>
            <a:endParaRPr lang="zh-CN" altLang="en-US" sz="2000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131F16D-1FE4-5DD4-FBC0-BA868282C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68073"/>
              </p:ext>
            </p:extLst>
          </p:nvPr>
        </p:nvGraphicFramePr>
        <p:xfrm>
          <a:off x="1815272" y="2997577"/>
          <a:ext cx="7666241" cy="1530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48213" imgH="1262196" progId="Visio.Drawing.15">
                  <p:embed/>
                </p:oleObj>
              </mc:Choice>
              <mc:Fallback>
                <p:oleObj name="Visio" r:id="rId3" imgW="5548213" imgH="1262196" progId="Visio.Drawing.15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FF0D0B6-3330-4BBD-A3FF-2F58DC72A2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272" y="2997577"/>
                        <a:ext cx="7666241" cy="1530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6C4C05DD-9BB3-A56F-2824-651103924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07486"/>
              </p:ext>
            </p:extLst>
          </p:nvPr>
        </p:nvGraphicFramePr>
        <p:xfrm>
          <a:off x="662181" y="4813210"/>
          <a:ext cx="3352725" cy="12351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0980">
                  <a:extLst>
                    <a:ext uri="{9D8B030D-6E8A-4147-A177-3AD203B41FA5}">
                      <a16:colId xmlns:a16="http://schemas.microsoft.com/office/drawing/2014/main" val="2393870512"/>
                    </a:ext>
                  </a:extLst>
                </a:gridCol>
                <a:gridCol w="1531745">
                  <a:extLst>
                    <a:ext uri="{9D8B030D-6E8A-4147-A177-3AD203B41FA5}">
                      <a16:colId xmlns:a16="http://schemas.microsoft.com/office/drawing/2014/main" val="1764959430"/>
                    </a:ext>
                  </a:extLst>
                </a:gridCol>
              </a:tblGrid>
              <a:tr h="36315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SGCS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3110973"/>
                  </a:ext>
                </a:extLst>
              </a:tr>
              <a:tr h="174422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&amp;hold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0.859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4367206"/>
                  </a:ext>
                </a:extLst>
              </a:tr>
              <a:tr h="35616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nonAI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0.985(14.7%) 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7968015"/>
                  </a:ext>
                </a:extLst>
              </a:tr>
              <a:tr h="271952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</a:t>
                      </a: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ConvLSTM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0.943 (9.7%)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170331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DDC40F08-B666-D9F2-B4F6-6EF972FE2E8D}"/>
              </a:ext>
            </a:extLst>
          </p:cNvPr>
          <p:cNvSpPr txBox="1"/>
          <p:nvPr/>
        </p:nvSpPr>
        <p:spPr>
          <a:xfrm>
            <a:off x="1023236" y="447365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latin typeface="+mn-ea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预测仿真性能对比表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EC736BA-5DB3-2E73-447C-AE2F90016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452362"/>
              </p:ext>
            </p:extLst>
          </p:nvPr>
        </p:nvGraphicFramePr>
        <p:xfrm>
          <a:off x="4802246" y="4806661"/>
          <a:ext cx="6751788" cy="1302824"/>
        </p:xfrm>
        <a:graphic>
          <a:graphicData uri="http://schemas.openxmlformats.org/drawingml/2006/table">
            <a:tbl>
              <a:tblPr firstRow="1" firstCol="1" bandRow="1"/>
              <a:tblGrid>
                <a:gridCol w="1631446">
                  <a:extLst>
                    <a:ext uri="{9D8B030D-6E8A-4147-A177-3AD203B41FA5}">
                      <a16:colId xmlns:a16="http://schemas.microsoft.com/office/drawing/2014/main" val="2904812001"/>
                    </a:ext>
                  </a:extLst>
                </a:gridCol>
                <a:gridCol w="1236743">
                  <a:extLst>
                    <a:ext uri="{9D8B030D-6E8A-4147-A177-3AD203B41FA5}">
                      <a16:colId xmlns:a16="http://schemas.microsoft.com/office/drawing/2014/main" val="1112640367"/>
                    </a:ext>
                  </a:extLst>
                </a:gridCol>
                <a:gridCol w="1813374">
                  <a:extLst>
                    <a:ext uri="{9D8B030D-6E8A-4147-A177-3AD203B41FA5}">
                      <a16:colId xmlns:a16="http://schemas.microsoft.com/office/drawing/2014/main" val="1507259665"/>
                    </a:ext>
                  </a:extLst>
                </a:gridCol>
                <a:gridCol w="2070225">
                  <a:extLst>
                    <a:ext uri="{9D8B030D-6E8A-4147-A177-3AD203B41FA5}">
                      <a16:colId xmlns:a16="http://schemas.microsoft.com/office/drawing/2014/main" val="2683356156"/>
                    </a:ext>
                  </a:extLst>
                </a:gridCol>
              </a:tblGrid>
              <a:tr h="400142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Schemes</a:t>
                      </a:r>
                      <a:endParaRPr lang="zh-CN" altLang="en-US" sz="1600" b="0" kern="12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Feedback bits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R16 </a:t>
                      </a:r>
                      <a:r>
                        <a:rPr lang="en-US" altLang="zh-CN" sz="1600" b="0" kern="120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eTypeII</a:t>
                      </a:r>
                      <a:endParaRPr lang="en-US" altLang="zh-CN" sz="1600" b="0" kern="12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codebook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CSI S-T-</a:t>
                      </a:r>
                      <a:r>
                        <a:rPr lang="en-US" altLang="zh-CN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b="0" kern="12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compression case 3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Gain with R16 </a:t>
                      </a:r>
                      <a:r>
                        <a:rPr lang="en-US" sz="1600" b="0" kern="120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eType</a:t>
                      </a:r>
                      <a:r>
                        <a:rPr 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II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codebook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093743"/>
                  </a:ext>
                </a:extLst>
              </a:tr>
              <a:tr h="2767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72 bits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0.66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0.73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10.2%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63604"/>
                  </a:ext>
                </a:extLst>
              </a:tr>
              <a:tr h="2692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132 bits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0.73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0.78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7.36%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137672"/>
                  </a:ext>
                </a:extLst>
              </a:tr>
              <a:tr h="2692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248 bits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0.76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0.82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8.24%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99383"/>
                  </a:ext>
                </a:extLst>
              </a:tr>
            </a:tbl>
          </a:graphicData>
        </a:graphic>
      </p:graphicFrame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AF1A2FF-9F23-39C6-C00F-F4D60DC5A861}"/>
              </a:ext>
            </a:extLst>
          </p:cNvPr>
          <p:cNvCxnSpPr>
            <a:cxnSpLocks/>
          </p:cNvCxnSpPr>
          <p:nvPr/>
        </p:nvCxnSpPr>
        <p:spPr bwMode="auto">
          <a:xfrm>
            <a:off x="5104853" y="4859967"/>
            <a:ext cx="1624868" cy="40934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E830B57-B15C-F112-43AC-B1476AFA087E}"/>
              </a:ext>
            </a:extLst>
          </p:cNvPr>
          <p:cNvSpPr txBox="1"/>
          <p:nvPr/>
        </p:nvSpPr>
        <p:spPr>
          <a:xfrm>
            <a:off x="765477" y="833520"/>
            <a:ext cx="2254753" cy="576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kern="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预测</a:t>
            </a:r>
            <a:r>
              <a:rPr lang="en-US" altLang="zh-CN" sz="2400" b="1" kern="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en-US" sz="2400" b="1" kern="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+mn-ea"/>
              </a:rPr>
              <a:t>压缩反馈</a:t>
            </a:r>
            <a:endParaRPr lang="en-US" altLang="zh-CN" sz="2400" b="1" kern="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A25EBE4-D554-4BF6-C158-F1C3F0B15303}"/>
              </a:ext>
            </a:extLst>
          </p:cNvPr>
          <p:cNvSpPr txBox="1"/>
          <p:nvPr/>
        </p:nvSpPr>
        <p:spPr>
          <a:xfrm>
            <a:off x="6982139" y="4468137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latin typeface="+mn-ea"/>
              </a:defRPr>
            </a:lvl1pPr>
          </a:lstStyle>
          <a:p>
            <a:r>
              <a:rPr lang="zh-CN" altLang="en-US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压缩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反馈性能对比图</a:t>
            </a:r>
          </a:p>
        </p:txBody>
      </p:sp>
      <p:sp>
        <p:nvSpPr>
          <p:cNvPr id="37" name="灯片编号占位符 36">
            <a:extLst>
              <a:ext uri="{FF2B5EF4-FFF2-40B4-BE49-F238E27FC236}">
                <a16:creationId xmlns:a16="http://schemas.microsoft.com/office/drawing/2014/main" id="{75EFCEB0-1A6F-4C95-C361-0D78DBC6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250148-6297-70F4-E58D-C4D86AA66EAC}"/>
              </a:ext>
            </a:extLst>
          </p:cNvPr>
          <p:cNvSpPr txBox="1"/>
          <p:nvPr/>
        </p:nvSpPr>
        <p:spPr>
          <a:xfrm>
            <a:off x="4521017" y="2822709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latin typeface="+mn-ea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预测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反馈示意图</a:t>
            </a:r>
          </a:p>
        </p:txBody>
      </p:sp>
    </p:spTree>
    <p:extLst>
      <p:ext uri="{BB962C8B-B14F-4D97-AF65-F5344CB8AC3E}">
        <p14:creationId xmlns:p14="http://schemas.microsoft.com/office/powerpoint/2010/main" val="3849690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EC35-450B-3807-45EC-15BF3EC66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03C1179C-7D14-4B8B-A797-782461B3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040" y="3768594"/>
            <a:ext cx="1026274" cy="182448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E1990DC-E1D7-71E9-7DBF-F9B6CB7F9EC3}"/>
              </a:ext>
            </a:extLst>
          </p:cNvPr>
          <p:cNvGrpSpPr/>
          <p:nvPr/>
        </p:nvGrpSpPr>
        <p:grpSpPr>
          <a:xfrm>
            <a:off x="335361" y="139444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397E72B-7D67-19E5-3F36-1BD8EFF06D1B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31AFE409-0649-42EE-F21C-08C7E4BE51E6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F906C13D-6063-A2EB-1013-08E7F8025436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886D4DC-8D00-A3D0-AD12-81363AAC61B1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9176FFB5-E6C9-C490-ECF0-E86F1F31ED93}"/>
                </a:ext>
              </a:extLst>
            </p:cNvPr>
            <p:cNvSpPr txBox="1"/>
            <p:nvPr/>
          </p:nvSpPr>
          <p:spPr>
            <a:xfrm>
              <a:off x="1055686" y="140904"/>
              <a:ext cx="7873521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增强方案三：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基于生成式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AI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CSI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3" name="文本框 2">
            <a:extLst>
              <a:ext uri="{FF2B5EF4-FFF2-40B4-BE49-F238E27FC236}">
                <a16:creationId xmlns:a16="http://schemas.microsoft.com/office/drawing/2014/main" id="{99DDC0CF-6D29-9D1D-0A2F-57545CA0DC90}"/>
              </a:ext>
            </a:extLst>
          </p:cNvPr>
          <p:cNvSpPr txBox="1"/>
          <p:nvPr/>
        </p:nvSpPr>
        <p:spPr>
          <a:xfrm>
            <a:off x="2479901" y="5941354"/>
            <a:ext cx="8549038" cy="93871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buClr>
                <a:srgbClr val="C00000"/>
              </a:buClr>
              <a:defRPr sz="1600"/>
            </a:pP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[1]Wang J, Du H,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Niyato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D, et al. Generative AI for integrated sensing and communication: Insights from the physical layer perspective[J]. IEEE Wireless Communications, 2024.</a:t>
            </a:r>
            <a:endParaRPr lang="en-US" altLang="zh-CN" sz="11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buClr>
                <a:srgbClr val="C00000"/>
              </a:buClr>
              <a:defRPr sz="1600"/>
            </a:pPr>
            <a:r>
              <a:rPr lang="en-US" altLang="zh-CN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[2]. Zhou, </a:t>
            </a:r>
            <a:r>
              <a:rPr lang="en-US" altLang="zh-CN" sz="11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Binggui</a:t>
            </a:r>
            <a:r>
              <a:rPr lang="en-US" altLang="zh-CN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"A low-overhead incorporation-extrapolation based few-shot CSI feedback framework for massive MIMO systems." IEEE Transactions on Wireless Communications, 2024.</a:t>
            </a:r>
          </a:p>
          <a:p>
            <a:pPr>
              <a:buClr>
                <a:srgbClr val="C00000"/>
              </a:buClr>
              <a:defRPr sz="1600"/>
            </a:pPr>
            <a:r>
              <a:rPr lang="en-US" altLang="zh-CN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[3]. Yang Y, Zhang B, Guo D, et al. Generative AI for Secure and Privacy-Preserving Mobile Crowdsensing[J]. IEEE Wireless Communications, 2024.</a:t>
            </a:r>
            <a:endParaRPr lang="zh-CN" altLang="en-US" sz="11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923DA1-2A0F-7F63-8FD8-DD48A9A96121}"/>
              </a:ext>
            </a:extLst>
          </p:cNvPr>
          <p:cNvSpPr txBox="1"/>
          <p:nvPr/>
        </p:nvSpPr>
        <p:spPr>
          <a:xfrm flipH="1">
            <a:off x="502174" y="944444"/>
            <a:ext cx="401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生成式</a:t>
            </a:r>
            <a:r>
              <a:rPr lang="en-US" altLang="zh-CN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在通信的用例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7421F7-EBB2-6335-1BC8-4231916C66C4}"/>
              </a:ext>
            </a:extLst>
          </p:cNvPr>
          <p:cNvSpPr txBox="1"/>
          <p:nvPr/>
        </p:nvSpPr>
        <p:spPr>
          <a:xfrm>
            <a:off x="9349713" y="1295703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数据脱敏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B9CE65-8A55-D987-BC5B-BF2CB743AE74}"/>
              </a:ext>
            </a:extLst>
          </p:cNvPr>
          <p:cNvSpPr txBox="1"/>
          <p:nvPr/>
        </p:nvSpPr>
        <p:spPr>
          <a:xfrm>
            <a:off x="5049835" y="13018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数据增强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B19218-0AAA-2F4C-80E4-5DDE78473450}"/>
              </a:ext>
            </a:extLst>
          </p:cNvPr>
          <p:cNvSpPr txBox="1"/>
          <p:nvPr/>
        </p:nvSpPr>
        <p:spPr>
          <a:xfrm>
            <a:off x="1190130" y="142764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噪声预测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1B8D80-27F7-8D96-F415-12EA4895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71"/>
          <a:stretch>
            <a:fillRect/>
          </a:stretch>
        </p:blipFill>
        <p:spPr>
          <a:xfrm>
            <a:off x="10084025" y="3982999"/>
            <a:ext cx="1889828" cy="147291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4514DCB-6CA9-2069-C628-96A49C0D4534}"/>
              </a:ext>
            </a:extLst>
          </p:cNvPr>
          <p:cNvSpPr txBox="1"/>
          <p:nvPr/>
        </p:nvSpPr>
        <p:spPr>
          <a:xfrm>
            <a:off x="267898" y="1905880"/>
            <a:ext cx="3256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C49B7"/>
              </a:buClr>
              <a:buFont typeface="Wingdings" panose="05000000000000000000" pitchFamily="2" charset="2"/>
              <a:buChar char="n"/>
            </a:pPr>
            <a:r>
              <a:rPr lang="zh-CN" altLang="en-US" sz="20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学习噪声的概率分布</a:t>
            </a:r>
            <a:endParaRPr lang="en-US" altLang="zh-CN" sz="2000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7F8DA70-93E0-BF0C-DA16-6E721C3B02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321" t="82" r="518" b="24483"/>
          <a:stretch>
            <a:fillRect/>
          </a:stretch>
        </p:blipFill>
        <p:spPr>
          <a:xfrm>
            <a:off x="309484" y="2965540"/>
            <a:ext cx="3150898" cy="1609829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D408D45-35F0-412C-9EA2-B4FB4FFA4BC3}"/>
              </a:ext>
            </a:extLst>
          </p:cNvPr>
          <p:cNvCxnSpPr>
            <a:cxnSpLocks/>
          </p:cNvCxnSpPr>
          <p:nvPr/>
        </p:nvCxnSpPr>
        <p:spPr>
          <a:xfrm>
            <a:off x="7980219" y="1471687"/>
            <a:ext cx="0" cy="414974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0FD5EAE-D54E-43F1-8E1F-0772D0BA5C03}"/>
              </a:ext>
            </a:extLst>
          </p:cNvPr>
          <p:cNvCxnSpPr>
            <a:cxnSpLocks/>
          </p:cNvCxnSpPr>
          <p:nvPr/>
        </p:nvCxnSpPr>
        <p:spPr>
          <a:xfrm>
            <a:off x="3610788" y="1341059"/>
            <a:ext cx="0" cy="414974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04A6B14-86A7-4C0A-94E4-E9B30A524963}"/>
              </a:ext>
            </a:extLst>
          </p:cNvPr>
          <p:cNvSpPr txBox="1"/>
          <p:nvPr/>
        </p:nvSpPr>
        <p:spPr>
          <a:xfrm>
            <a:off x="8199544" y="2360216"/>
            <a:ext cx="3562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C49B7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利用信息但</a:t>
            </a:r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不暴露隐私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C8DD7C-C928-4D20-AC98-75505C6DD759}"/>
              </a:ext>
            </a:extLst>
          </p:cNvPr>
          <p:cNvSpPr txBox="1"/>
          <p:nvPr/>
        </p:nvSpPr>
        <p:spPr>
          <a:xfrm>
            <a:off x="8199544" y="1813979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C49B7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传统脱敏</a:t>
            </a:r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掩盖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有用信息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1DF763D-B406-4E77-BDDE-0B2B565BB859}"/>
              </a:ext>
            </a:extLst>
          </p:cNvPr>
          <p:cNvSpPr/>
          <p:nvPr/>
        </p:nvSpPr>
        <p:spPr>
          <a:xfrm>
            <a:off x="9353210" y="3789345"/>
            <a:ext cx="364753" cy="37460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E2236F0-9E7B-4943-A218-8BF551FB9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12" y="3768594"/>
            <a:ext cx="942786" cy="1852836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5B759A42-BB4B-49E8-9182-FA37CD4915FC}"/>
              </a:ext>
            </a:extLst>
          </p:cNvPr>
          <p:cNvSpPr/>
          <p:nvPr/>
        </p:nvSpPr>
        <p:spPr>
          <a:xfrm>
            <a:off x="8442758" y="3768595"/>
            <a:ext cx="364753" cy="37460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7114621-DE55-491C-8805-4EABF9CFED08}"/>
              </a:ext>
            </a:extLst>
          </p:cNvPr>
          <p:cNvSpPr txBox="1"/>
          <p:nvPr/>
        </p:nvSpPr>
        <p:spPr>
          <a:xfrm>
            <a:off x="8321740" y="2998793"/>
            <a:ext cx="3489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u="sng" dirty="0"/>
              <a:t>为保护隐私将人脸遮挡，可能造成模型训练和推理的偏差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997F2E4-056D-40B4-867B-2812E8FE4992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8625135" y="3583568"/>
            <a:ext cx="1441179" cy="1850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5FD4BE0-36B3-4C54-B6F2-ED20BC4AC58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9535587" y="3583568"/>
            <a:ext cx="530727" cy="2057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1B3E0BBF-C2D8-4813-8A03-E1D4669C9E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4" t="1439" r="7619" b="18323"/>
          <a:stretch/>
        </p:blipFill>
        <p:spPr>
          <a:xfrm>
            <a:off x="4332312" y="2993448"/>
            <a:ext cx="2850819" cy="3032067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F80484DF-A3AA-49C9-B238-03761CE769D3}"/>
              </a:ext>
            </a:extLst>
          </p:cNvPr>
          <p:cNvSpPr txBox="1"/>
          <p:nvPr/>
        </p:nvSpPr>
        <p:spPr>
          <a:xfrm>
            <a:off x="3942800" y="1894714"/>
            <a:ext cx="4147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C49B7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A4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扩充数据集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规模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F9BE354-01CF-436D-816E-BEE65A30C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60" y="4653572"/>
            <a:ext cx="1613575" cy="125998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026D37-173E-4710-BC5E-A2A91179B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1332" y="4653572"/>
            <a:ext cx="1664612" cy="1259984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847DE3D-5576-422C-B183-0BA961194708}"/>
              </a:ext>
            </a:extLst>
          </p:cNvPr>
          <p:cNvCxnSpPr>
            <a:cxnSpLocks/>
          </p:cNvCxnSpPr>
          <p:nvPr/>
        </p:nvCxnSpPr>
        <p:spPr>
          <a:xfrm>
            <a:off x="4751704" y="4746672"/>
            <a:ext cx="3696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34385F5-CD6B-4F1F-8A05-D4F66A7DC366}"/>
              </a:ext>
            </a:extLst>
          </p:cNvPr>
          <p:cNvSpPr txBox="1"/>
          <p:nvPr/>
        </p:nvSpPr>
        <p:spPr>
          <a:xfrm>
            <a:off x="4765005" y="4405331"/>
            <a:ext cx="175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500% reduction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964E537-009F-4FA9-B183-CBEDE94CC307}"/>
              </a:ext>
            </a:extLst>
          </p:cNvPr>
          <p:cNvCxnSpPr>
            <a:cxnSpLocks/>
          </p:cNvCxnSpPr>
          <p:nvPr/>
        </p:nvCxnSpPr>
        <p:spPr>
          <a:xfrm>
            <a:off x="4751704" y="4702222"/>
            <a:ext cx="0" cy="715718"/>
          </a:xfrm>
          <a:prstGeom prst="straightConnector1">
            <a:avLst/>
          </a:prstGeom>
          <a:ln>
            <a:solidFill>
              <a:srgbClr val="A4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BCFECA6-7488-4AD4-ACC3-038E7B0AFC56}"/>
              </a:ext>
            </a:extLst>
          </p:cNvPr>
          <p:cNvSpPr txBox="1"/>
          <p:nvPr/>
        </p:nvSpPr>
        <p:spPr>
          <a:xfrm>
            <a:off x="4751704" y="4854947"/>
            <a:ext cx="8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A4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85457C-23E7-F25A-D222-70B0E404B75E}"/>
              </a:ext>
            </a:extLst>
          </p:cNvPr>
          <p:cNvSpPr txBox="1"/>
          <p:nvPr/>
        </p:nvSpPr>
        <p:spPr>
          <a:xfrm>
            <a:off x="3945327" y="2370964"/>
            <a:ext cx="3429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C49B7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学习原始数据的特征分布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9BEFDC-C711-1D1D-B0FE-263F7D22D5C5}"/>
              </a:ext>
            </a:extLst>
          </p:cNvPr>
          <p:cNvSpPr txBox="1"/>
          <p:nvPr/>
        </p:nvSpPr>
        <p:spPr>
          <a:xfrm>
            <a:off x="267898" y="2404528"/>
            <a:ext cx="6108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C49B7"/>
              </a:buClr>
              <a:buFont typeface="Wingdings" panose="05000000000000000000" pitchFamily="2" charset="2"/>
              <a:buChar char="n"/>
            </a:pPr>
            <a:r>
              <a:rPr lang="zh-CN" altLang="en-US" sz="20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噪声不好测量的场景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243B11F0-6645-AA76-50F5-0C5582CA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3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0E9A9-CF31-16F6-08A8-F55F27035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0">
            <a:extLst>
              <a:ext uri="{FF2B5EF4-FFF2-40B4-BE49-F238E27FC236}">
                <a16:creationId xmlns:a16="http://schemas.microsoft.com/office/drawing/2014/main" id="{C24C4F54-A46B-D68B-B1D5-FAAA7C91E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9" b="9669"/>
          <a:stretch>
            <a:fillRect/>
          </a:stretch>
        </p:blipFill>
        <p:spPr>
          <a:xfrm>
            <a:off x="0" y="-4272"/>
            <a:ext cx="12192000" cy="30732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58BE54-670B-2208-E3F6-3B463E9135E5}"/>
              </a:ext>
            </a:extLst>
          </p:cNvPr>
          <p:cNvSpPr/>
          <p:nvPr/>
        </p:nvSpPr>
        <p:spPr>
          <a:xfrm>
            <a:off x="0" y="-4272"/>
            <a:ext cx="12191997" cy="3073231"/>
          </a:xfrm>
          <a:prstGeom prst="rect">
            <a:avLst/>
          </a:prstGeom>
          <a:solidFill>
            <a:schemeClr val="accent1">
              <a:lumMod val="100000"/>
              <a:alpha val="8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2CAB4002-BA52-58AC-297E-4F0A6ED618A3}"/>
              </a:ext>
            </a:extLst>
          </p:cNvPr>
          <p:cNvSpPr txBox="1"/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BD848674-9A64-73C9-6626-A4DB56E383E0}"/>
              </a:ext>
            </a:extLst>
          </p:cNvPr>
          <p:cNvSpPr txBox="1"/>
          <p:nvPr/>
        </p:nvSpPr>
        <p:spPr>
          <a:xfrm>
            <a:off x="3431702" y="4358360"/>
            <a:ext cx="5328592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7F78A27-3966-4FE7-7791-D966C70FC92A}"/>
              </a:ext>
            </a:extLst>
          </p:cNvPr>
          <p:cNvCxnSpPr/>
          <p:nvPr/>
        </p:nvCxnSpPr>
        <p:spPr>
          <a:xfrm>
            <a:off x="2784071" y="5520636"/>
            <a:ext cx="6593845" cy="0"/>
          </a:xfrm>
          <a:prstGeom prst="line">
            <a:avLst/>
          </a:prstGeom>
          <a:noFill/>
          <a:ln w="28575" cap="flat" cmpd="sng" algn="ctr">
            <a:solidFill>
              <a:schemeClr val="accent1">
                <a:lumMod val="10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8" name="标题 4">
            <a:extLst>
              <a:ext uri="{FF2B5EF4-FFF2-40B4-BE49-F238E27FC236}">
                <a16:creationId xmlns:a16="http://schemas.microsoft.com/office/drawing/2014/main" id="{56896DED-0291-7557-73B0-85C8FD1E85E1}"/>
              </a:ext>
            </a:extLst>
          </p:cNvPr>
          <p:cNvSpPr txBox="1"/>
          <p:nvPr/>
        </p:nvSpPr>
        <p:spPr>
          <a:xfrm>
            <a:off x="2784070" y="4543331"/>
            <a:ext cx="6531379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5000"/>
              </a:lnSpc>
            </a:pPr>
            <a:r>
              <a:rPr lang="zh-CN" altLang="en-US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CSI</a:t>
            </a:r>
            <a:r>
              <a:rPr lang="zh-CN" altLang="en-US" sz="40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反馈实际问题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24A2E3-51C5-BF9F-E0F5-154488CE59D6}"/>
              </a:ext>
            </a:extLst>
          </p:cNvPr>
          <p:cNvSpPr txBox="1"/>
          <p:nvPr/>
        </p:nvSpPr>
        <p:spPr>
          <a:xfrm>
            <a:off x="5250253" y="2386575"/>
            <a:ext cx="1691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01</a:t>
            </a:r>
            <a:endParaRPr lang="zh-CN" altLang="en-US" sz="8800" b="1" dirty="0">
              <a:solidFill>
                <a:prstClr val="white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1C2353-153A-A905-B652-6187126A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69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D6EF5-9B05-FBF8-EC51-71D9BC7C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83A0064-0770-2205-4615-2CED7B07DBDA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73AEF53-56C0-9074-AF85-5146402BE6C2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EFB7CDEC-9FD4-076B-089F-5E0510CED585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775A1997-8EA5-9552-1E54-218E9E63B8A1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5EFE872-08BD-E3E0-FE6B-3C637C65339A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0C0EF192-AA26-83DD-5F0A-8083861AA0E7}"/>
                </a:ext>
              </a:extLst>
            </p:cNvPr>
            <p:cNvSpPr txBox="1"/>
            <p:nvPr/>
          </p:nvSpPr>
          <p:spPr>
            <a:xfrm>
              <a:off x="1055686" y="140904"/>
              <a:ext cx="7873521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基于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inter-vendor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CSI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ADE4B0BD-2C0C-1181-8AF4-9CD6B243B509}"/>
              </a:ext>
            </a:extLst>
          </p:cNvPr>
          <p:cNvSpPr txBox="1"/>
          <p:nvPr/>
        </p:nvSpPr>
        <p:spPr>
          <a:xfrm>
            <a:off x="80659" y="987855"/>
            <a:ext cx="4469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经典的基于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反馈过程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6C3F1D2A-D469-BEEA-6349-C4F3E330FA24}"/>
              </a:ext>
            </a:extLst>
          </p:cNvPr>
          <p:cNvSpPr/>
          <p:nvPr/>
        </p:nvSpPr>
        <p:spPr>
          <a:xfrm>
            <a:off x="7100810" y="1585611"/>
            <a:ext cx="2023782" cy="43663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61538DE-3683-CB5D-2468-51227D98607A}"/>
              </a:ext>
            </a:extLst>
          </p:cNvPr>
          <p:cNvSpPr txBox="1"/>
          <p:nvPr/>
        </p:nvSpPr>
        <p:spPr>
          <a:xfrm>
            <a:off x="6508334" y="16192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47191920-2847-824D-A1F1-9F206F21F7F9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6808416" y="1803929"/>
            <a:ext cx="2923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21259AF7-05C6-63E8-090B-3BD012C8E70C}"/>
              </a:ext>
            </a:extLst>
          </p:cNvPr>
          <p:cNvSpPr txBox="1"/>
          <p:nvPr/>
        </p:nvSpPr>
        <p:spPr>
          <a:xfrm>
            <a:off x="9374329" y="1619263"/>
            <a:ext cx="344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EDCD92D-2FC2-8118-DBCC-B5148DDD12B0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>
            <a:off x="9124592" y="1803929"/>
            <a:ext cx="249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C344C414-F383-0BE5-B800-75FFB1C09410}"/>
              </a:ext>
            </a:extLst>
          </p:cNvPr>
          <p:cNvSpPr txBox="1"/>
          <p:nvPr/>
        </p:nvSpPr>
        <p:spPr>
          <a:xfrm>
            <a:off x="80659" y="2218907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实际通信过程中的数据流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04D28F0-4283-42D7-82F1-554E6ACA137B}"/>
              </a:ext>
            </a:extLst>
          </p:cNvPr>
          <p:cNvSpPr txBox="1"/>
          <p:nvPr/>
        </p:nvSpPr>
        <p:spPr>
          <a:xfrm>
            <a:off x="4283843" y="1599596"/>
            <a:ext cx="197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Training/Inference:</a:t>
            </a: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E0A63E5F-B31C-47A8-BA6B-14538986F0AA}"/>
              </a:ext>
            </a:extLst>
          </p:cNvPr>
          <p:cNvSpPr/>
          <p:nvPr/>
        </p:nvSpPr>
        <p:spPr>
          <a:xfrm>
            <a:off x="3023249" y="6309681"/>
            <a:ext cx="5884240" cy="4553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端训练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UE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端训练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639354E-2B3B-452A-976D-6E0C09DACA86}"/>
              </a:ext>
            </a:extLst>
          </p:cNvPr>
          <p:cNvSpPr txBox="1"/>
          <p:nvPr/>
        </p:nvSpPr>
        <p:spPr>
          <a:xfrm>
            <a:off x="3795731" y="2697990"/>
            <a:ext cx="122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Inference:</a:t>
            </a:r>
            <a:endParaRPr lang="zh-CN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19E1F03-9CE9-4E1C-9B9D-40CB1CF9098A}"/>
              </a:ext>
            </a:extLst>
          </p:cNvPr>
          <p:cNvSpPr/>
          <p:nvPr/>
        </p:nvSpPr>
        <p:spPr>
          <a:xfrm>
            <a:off x="3737738" y="2646029"/>
            <a:ext cx="2945436" cy="3486422"/>
          </a:xfrm>
          <a:prstGeom prst="rect">
            <a:avLst/>
          </a:prstGeom>
          <a:noFill/>
          <a:ln w="38100" cap="flat" cmpd="sng" algn="ctr">
            <a:solidFill>
              <a:srgbClr val="013A89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00B0F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FD71C189-ED6A-47BE-A68C-2253BF4D45F0}"/>
              </a:ext>
            </a:extLst>
          </p:cNvPr>
          <p:cNvSpPr/>
          <p:nvPr/>
        </p:nvSpPr>
        <p:spPr>
          <a:xfrm>
            <a:off x="9559191" y="2653465"/>
            <a:ext cx="2114048" cy="3486422"/>
          </a:xfrm>
          <a:prstGeom prst="rect">
            <a:avLst/>
          </a:prstGeom>
          <a:noFill/>
          <a:ln w="38100" cap="flat" cmpd="sng" algn="ctr">
            <a:solidFill>
              <a:srgbClr val="A4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9A91F2-0547-4EDD-9613-F19041B7D971}"/>
              </a:ext>
            </a:extLst>
          </p:cNvPr>
          <p:cNvSpPr txBox="1"/>
          <p:nvPr/>
        </p:nvSpPr>
        <p:spPr>
          <a:xfrm>
            <a:off x="4925546" y="228413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D54FF9D-3C52-426B-9453-FF178BC142DD}"/>
              </a:ext>
            </a:extLst>
          </p:cNvPr>
          <p:cNvSpPr txBox="1"/>
          <p:nvPr/>
        </p:nvSpPr>
        <p:spPr>
          <a:xfrm>
            <a:off x="10647146" y="226159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F1471FEF-60AC-4132-995C-4EF2E80BD605}"/>
              </a:ext>
            </a:extLst>
          </p:cNvPr>
          <p:cNvSpPr txBox="1"/>
          <p:nvPr/>
        </p:nvSpPr>
        <p:spPr>
          <a:xfrm>
            <a:off x="7405622" y="22504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5B874E8-2AA2-439A-B335-B39588A7035E}"/>
              </a:ext>
            </a:extLst>
          </p:cNvPr>
          <p:cNvSpPr txBox="1"/>
          <p:nvPr/>
        </p:nvSpPr>
        <p:spPr>
          <a:xfrm>
            <a:off x="3765323" y="30972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7E444002-E329-476E-89B0-85A8F5B5BC9B}"/>
              </a:ext>
            </a:extLst>
          </p:cNvPr>
          <p:cNvSpPr/>
          <p:nvPr/>
        </p:nvSpPr>
        <p:spPr>
          <a:xfrm>
            <a:off x="4408868" y="3063604"/>
            <a:ext cx="1033356" cy="436636"/>
          </a:xfrm>
          <a:prstGeom prst="roundRect">
            <a:avLst/>
          </a:prstGeom>
          <a:noFill/>
          <a:ln w="28575" cap="flat" cmpd="sng" algn="ctr">
            <a:solidFill>
              <a:srgbClr val="013A89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ED98107-4851-4802-88EB-C56C27D938E4}"/>
              </a:ext>
            </a:extLst>
          </p:cNvPr>
          <p:cNvCxnSpPr>
            <a:stCxn id="113" idx="3"/>
            <a:endCxn id="114" idx="1"/>
          </p:cNvCxnSpPr>
          <p:nvPr/>
        </p:nvCxnSpPr>
        <p:spPr>
          <a:xfrm>
            <a:off x="4065405" y="3281922"/>
            <a:ext cx="3434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F21DAB04-1456-497C-9024-EB2E83BEE3DF}"/>
              </a:ext>
            </a:extLst>
          </p:cNvPr>
          <p:cNvSpPr/>
          <p:nvPr/>
        </p:nvSpPr>
        <p:spPr>
          <a:xfrm>
            <a:off x="9950645" y="3076084"/>
            <a:ext cx="1033356" cy="436636"/>
          </a:xfrm>
          <a:prstGeom prst="roundRect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1143787-7C95-40C9-A01F-C63A0EDBAF21}"/>
              </a:ext>
            </a:extLst>
          </p:cNvPr>
          <p:cNvCxnSpPr>
            <a:stCxn id="114" idx="3"/>
            <a:endCxn id="115" idx="1"/>
          </p:cNvCxnSpPr>
          <p:nvPr/>
        </p:nvCxnSpPr>
        <p:spPr>
          <a:xfrm>
            <a:off x="5442224" y="3281922"/>
            <a:ext cx="4508421" cy="12480"/>
          </a:xfrm>
          <a:prstGeom prst="straightConnector1">
            <a:avLst/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07EAEAA3-20B7-44F6-85F6-50EBD82BDF9A}"/>
              </a:ext>
            </a:extLst>
          </p:cNvPr>
          <p:cNvSpPr txBox="1"/>
          <p:nvPr/>
        </p:nvSpPr>
        <p:spPr>
          <a:xfrm>
            <a:off x="11277259" y="31097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9D841FCB-A78F-4E05-8881-077AB2C9606C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>
            <a:off x="10984001" y="3294402"/>
            <a:ext cx="293258" cy="0"/>
          </a:xfrm>
          <a:prstGeom prst="straightConnector1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A664257-8159-403A-BEBA-08A78896F04B}"/>
              </a:ext>
            </a:extLst>
          </p:cNvPr>
          <p:cNvSpPr txBox="1"/>
          <p:nvPr/>
        </p:nvSpPr>
        <p:spPr>
          <a:xfrm>
            <a:off x="3737738" y="3677470"/>
            <a:ext cx="122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6D89AD62-C53D-4078-8762-373F68941E37}"/>
              </a:ext>
            </a:extLst>
          </p:cNvPr>
          <p:cNvSpPr txBox="1"/>
          <p:nvPr/>
        </p:nvSpPr>
        <p:spPr>
          <a:xfrm>
            <a:off x="3737738" y="4828652"/>
            <a:ext cx="122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9A989-1CBC-4C97-803C-4BC2026781F7}"/>
              </a:ext>
            </a:extLst>
          </p:cNvPr>
          <p:cNvSpPr txBox="1"/>
          <p:nvPr/>
        </p:nvSpPr>
        <p:spPr>
          <a:xfrm>
            <a:off x="6937403" y="2927949"/>
            <a:ext cx="2247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压缩后的特征向量</a:t>
            </a: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8119437D-26A1-4820-A08F-AADCC9556497}"/>
              </a:ext>
            </a:extLst>
          </p:cNvPr>
          <p:cNvSpPr/>
          <p:nvPr/>
        </p:nvSpPr>
        <p:spPr>
          <a:xfrm>
            <a:off x="4170297" y="4251001"/>
            <a:ext cx="1861176" cy="382695"/>
          </a:xfrm>
          <a:prstGeom prst="roundRect">
            <a:avLst/>
          </a:prstGeom>
          <a:noFill/>
          <a:ln w="28575" cap="flat" cmpd="sng" algn="ctr">
            <a:solidFill>
              <a:srgbClr val="013A89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AA8C668-6791-4733-A08D-E6A29E17E9A4}"/>
              </a:ext>
            </a:extLst>
          </p:cNvPr>
          <p:cNvSpPr txBox="1"/>
          <p:nvPr/>
        </p:nvSpPr>
        <p:spPr>
          <a:xfrm>
            <a:off x="3711588" y="42561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1CF538F9-339A-4F4D-9734-281E720956FC}"/>
              </a:ext>
            </a:extLst>
          </p:cNvPr>
          <p:cNvCxnSpPr>
            <a:cxnSpLocks/>
            <a:stCxn id="124" idx="3"/>
            <a:endCxn id="123" idx="1"/>
          </p:cNvCxnSpPr>
          <p:nvPr/>
        </p:nvCxnSpPr>
        <p:spPr>
          <a:xfrm>
            <a:off x="4011670" y="4440814"/>
            <a:ext cx="158627" cy="15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04D06917-2A8B-4F12-8E78-A1CCB3268D21}"/>
              </a:ext>
            </a:extLst>
          </p:cNvPr>
          <p:cNvSpPr txBox="1"/>
          <p:nvPr/>
        </p:nvSpPr>
        <p:spPr>
          <a:xfrm>
            <a:off x="6255729" y="4264364"/>
            <a:ext cx="3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v’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B04D7160-E4B0-4621-8FA5-79457F949F28}"/>
              </a:ext>
            </a:extLst>
          </p:cNvPr>
          <p:cNvCxnSpPr>
            <a:cxnSpLocks/>
            <a:stCxn id="123" idx="3"/>
            <a:endCxn id="126" idx="1"/>
          </p:cNvCxnSpPr>
          <p:nvPr/>
        </p:nvCxnSpPr>
        <p:spPr>
          <a:xfrm>
            <a:off x="6031473" y="4442349"/>
            <a:ext cx="224256" cy="6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DC0B240D-EA51-46C2-AAA2-F82E9141981C}"/>
              </a:ext>
            </a:extLst>
          </p:cNvPr>
          <p:cNvSpPr/>
          <p:nvPr/>
        </p:nvSpPr>
        <p:spPr>
          <a:xfrm>
            <a:off x="9993848" y="4230712"/>
            <a:ext cx="1033356" cy="436636"/>
          </a:xfrm>
          <a:prstGeom prst="roundRect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5458EA2A-EEA2-46F7-BF47-186942E975EB}"/>
              </a:ext>
            </a:extLst>
          </p:cNvPr>
          <p:cNvCxnSpPr>
            <a:stCxn id="123" idx="0"/>
            <a:endCxn id="128" idx="0"/>
          </p:cNvCxnSpPr>
          <p:nvPr/>
        </p:nvCxnSpPr>
        <p:spPr>
          <a:xfrm rot="5400000" flipH="1" flipV="1">
            <a:off x="7795561" y="1536037"/>
            <a:ext cx="20289" cy="5409641"/>
          </a:xfrm>
          <a:prstGeom prst="bentConnector3">
            <a:avLst>
              <a:gd name="adj1" fmla="val 1226719"/>
            </a:avLst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7B2150A-5E54-4440-B41E-A35C039B67DD}"/>
              </a:ext>
            </a:extLst>
          </p:cNvPr>
          <p:cNvSpPr txBox="1"/>
          <p:nvPr/>
        </p:nvSpPr>
        <p:spPr>
          <a:xfrm>
            <a:off x="6907430" y="3615973"/>
            <a:ext cx="2000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传递</a:t>
            </a:r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Decoder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及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</a:t>
            </a: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7E6D6B8B-E323-4D76-B003-43B7E8901EEF}"/>
              </a:ext>
            </a:extLst>
          </p:cNvPr>
          <p:cNvSpPr/>
          <p:nvPr/>
        </p:nvSpPr>
        <p:spPr>
          <a:xfrm>
            <a:off x="4170297" y="5458726"/>
            <a:ext cx="1861176" cy="382695"/>
          </a:xfrm>
          <a:prstGeom prst="roundRect">
            <a:avLst/>
          </a:prstGeom>
          <a:noFill/>
          <a:ln w="28575" cap="flat" cmpd="sng" algn="ctr">
            <a:solidFill>
              <a:srgbClr val="013A89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1DF5873-6D95-43F0-BEF9-154C18886EF6}"/>
              </a:ext>
            </a:extLst>
          </p:cNvPr>
          <p:cNvSpPr txBox="1"/>
          <p:nvPr/>
        </p:nvSpPr>
        <p:spPr>
          <a:xfrm>
            <a:off x="3711588" y="5463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9C081721-1BA9-4782-AC6B-D57899C1075C}"/>
              </a:ext>
            </a:extLst>
          </p:cNvPr>
          <p:cNvCxnSpPr>
            <a:cxnSpLocks/>
            <a:stCxn id="137" idx="3"/>
            <a:endCxn id="136" idx="1"/>
          </p:cNvCxnSpPr>
          <p:nvPr/>
        </p:nvCxnSpPr>
        <p:spPr>
          <a:xfrm>
            <a:off x="4011670" y="5648539"/>
            <a:ext cx="158627" cy="15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8BCE864C-6010-48DB-A810-20C478033186}"/>
              </a:ext>
            </a:extLst>
          </p:cNvPr>
          <p:cNvSpPr txBox="1"/>
          <p:nvPr/>
        </p:nvSpPr>
        <p:spPr>
          <a:xfrm>
            <a:off x="6255729" y="5472089"/>
            <a:ext cx="3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v’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63EC9B5F-3865-4170-B163-002B5E756921}"/>
              </a:ext>
            </a:extLst>
          </p:cNvPr>
          <p:cNvCxnSpPr>
            <a:cxnSpLocks/>
            <a:stCxn id="136" idx="3"/>
            <a:endCxn id="139" idx="1"/>
          </p:cNvCxnSpPr>
          <p:nvPr/>
        </p:nvCxnSpPr>
        <p:spPr>
          <a:xfrm>
            <a:off x="6031473" y="5650074"/>
            <a:ext cx="224256" cy="6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C5749FF2-3CC1-4917-9DE6-CB4CF7A3DA56}"/>
              </a:ext>
            </a:extLst>
          </p:cNvPr>
          <p:cNvCxnSpPr>
            <a:cxnSpLocks/>
            <a:stCxn id="136" idx="0"/>
            <a:endCxn id="58" idx="0"/>
          </p:cNvCxnSpPr>
          <p:nvPr/>
        </p:nvCxnSpPr>
        <p:spPr>
          <a:xfrm rot="5400000" flipH="1" flipV="1">
            <a:off x="7433682" y="3086195"/>
            <a:ext cx="39734" cy="4705329"/>
          </a:xfrm>
          <a:prstGeom prst="bentConnector3">
            <a:avLst>
              <a:gd name="adj1" fmla="val 675326"/>
            </a:avLst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8C3704BA-FA5E-4CFC-A4CD-0CC67CCF77BA}"/>
              </a:ext>
            </a:extLst>
          </p:cNvPr>
          <p:cNvSpPr txBox="1"/>
          <p:nvPr/>
        </p:nvSpPr>
        <p:spPr>
          <a:xfrm>
            <a:off x="9661783" y="541899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EB7F211E-0BA2-4395-A9CA-E0276F2401BE}"/>
              </a:ext>
            </a:extLst>
          </p:cNvPr>
          <p:cNvSpPr/>
          <p:nvPr/>
        </p:nvSpPr>
        <p:spPr>
          <a:xfrm>
            <a:off x="10150839" y="5383277"/>
            <a:ext cx="1033356" cy="436636"/>
          </a:xfrm>
          <a:prstGeom prst="roundRect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8EFE272E-949F-4695-96C7-1EB933BDDAAB}"/>
              </a:ext>
            </a:extLst>
          </p:cNvPr>
          <p:cNvCxnSpPr>
            <a:cxnSpLocks/>
            <a:stCxn id="58" idx="3"/>
            <a:endCxn id="145" idx="1"/>
          </p:cNvCxnSpPr>
          <p:nvPr/>
        </p:nvCxnSpPr>
        <p:spPr>
          <a:xfrm flipV="1">
            <a:off x="9950645" y="5601595"/>
            <a:ext cx="200194" cy="2063"/>
          </a:xfrm>
          <a:prstGeom prst="straightConnector1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D7C57670-A56B-4AA1-A337-B3AB80FBA53A}"/>
              </a:ext>
            </a:extLst>
          </p:cNvPr>
          <p:cNvSpPr txBox="1"/>
          <p:nvPr/>
        </p:nvSpPr>
        <p:spPr>
          <a:xfrm>
            <a:off x="11393734" y="541692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A5F06103-ED44-4C74-B386-D9AA946716B8}"/>
              </a:ext>
            </a:extLst>
          </p:cNvPr>
          <p:cNvCxnSpPr>
            <a:cxnSpLocks/>
            <a:stCxn id="145" idx="3"/>
            <a:endCxn id="161" idx="1"/>
          </p:cNvCxnSpPr>
          <p:nvPr/>
        </p:nvCxnSpPr>
        <p:spPr>
          <a:xfrm>
            <a:off x="11184195" y="5601595"/>
            <a:ext cx="209539" cy="0"/>
          </a:xfrm>
          <a:prstGeom prst="straightConnector1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DF4956BD-D5FA-42C9-8FDE-15851CC51174}"/>
              </a:ext>
            </a:extLst>
          </p:cNvPr>
          <p:cNvSpPr txBox="1"/>
          <p:nvPr/>
        </p:nvSpPr>
        <p:spPr>
          <a:xfrm>
            <a:off x="6841801" y="4844041"/>
            <a:ext cx="2339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传递压缩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的数据</a:t>
            </a:r>
          </a:p>
          <a:p>
            <a:pPr algn="ctr"/>
            <a:endParaRPr lang="zh-CN" alt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71" name="连接符: 肘形 170">
            <a:extLst>
              <a:ext uri="{FF2B5EF4-FFF2-40B4-BE49-F238E27FC236}">
                <a16:creationId xmlns:a16="http://schemas.microsoft.com/office/drawing/2014/main" id="{F9AB290E-A4A4-47D1-9740-92CDD74CA851}"/>
              </a:ext>
            </a:extLst>
          </p:cNvPr>
          <p:cNvCxnSpPr>
            <a:cxnSpLocks/>
            <a:stCxn id="137" idx="2"/>
            <a:endCxn id="161" idx="2"/>
          </p:cNvCxnSpPr>
          <p:nvPr/>
        </p:nvCxnSpPr>
        <p:spPr>
          <a:xfrm rot="5400000" flipH="1" flipV="1">
            <a:off x="7679230" y="1968660"/>
            <a:ext cx="46944" cy="7682146"/>
          </a:xfrm>
          <a:prstGeom prst="bentConnector3">
            <a:avLst>
              <a:gd name="adj1" fmla="val -378749"/>
            </a:avLst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76" name="文本框 175">
            <a:extLst>
              <a:ext uri="{FF2B5EF4-FFF2-40B4-BE49-F238E27FC236}">
                <a16:creationId xmlns:a16="http://schemas.microsoft.com/office/drawing/2014/main" id="{B7AC0696-9E76-4D42-805A-06979C066FB1}"/>
              </a:ext>
            </a:extLst>
          </p:cNvPr>
          <p:cNvSpPr txBox="1"/>
          <p:nvPr/>
        </p:nvSpPr>
        <p:spPr>
          <a:xfrm>
            <a:off x="6860199" y="5627713"/>
            <a:ext cx="233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传递压缩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D35F2B-452B-F774-9E19-903A1E91BC75}"/>
              </a:ext>
            </a:extLst>
          </p:cNvPr>
          <p:cNvSpPr txBox="1"/>
          <p:nvPr/>
        </p:nvSpPr>
        <p:spPr>
          <a:xfrm>
            <a:off x="80659" y="1608548"/>
            <a:ext cx="4050974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过度简化</a:t>
            </a:r>
            <a:r>
              <a:rPr lang="zh-CN" altLang="en-US" sz="20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，脱离实际</a:t>
            </a:r>
            <a:endParaRPr lang="en-US" altLang="zh-CN" sz="2000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7029A2-6DE7-8D14-8585-3F122C3EBD2D}"/>
              </a:ext>
            </a:extLst>
          </p:cNvPr>
          <p:cNvSpPr txBox="1"/>
          <p:nvPr/>
        </p:nvSpPr>
        <p:spPr>
          <a:xfrm>
            <a:off x="30201" y="2993625"/>
            <a:ext cx="3472272" cy="822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</a:t>
            </a:r>
            <a:r>
              <a:rPr lang="zh-CN" altLang="en-US" sz="20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传递关于</a:t>
            </a:r>
            <a:r>
              <a:rPr lang="zh-CN" altLang="en-US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模型的信息</a:t>
            </a:r>
            <a:r>
              <a:rPr lang="zh-CN" altLang="en-US" sz="20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，涉及专利隐私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3A7B7B-6603-7C42-9969-ED7F2DF4C429}"/>
              </a:ext>
            </a:extLst>
          </p:cNvPr>
          <p:cNvSpPr txBox="1"/>
          <p:nvPr/>
        </p:nvSpPr>
        <p:spPr>
          <a:xfrm>
            <a:off x="21660" y="4011773"/>
            <a:ext cx="3267613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基站侧</a:t>
            </a:r>
            <a:r>
              <a:rPr lang="zh-CN" altLang="en-US" sz="20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进行复杂运算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5F92E7-5D19-FCB2-10DE-84B6B753058B}"/>
              </a:ext>
            </a:extLst>
          </p:cNvPr>
          <p:cNvSpPr txBox="1"/>
          <p:nvPr/>
        </p:nvSpPr>
        <p:spPr>
          <a:xfrm>
            <a:off x="21660" y="4838153"/>
            <a:ext cx="3267613" cy="822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基站侧</a:t>
            </a:r>
            <a:r>
              <a:rPr lang="zh-CN" altLang="en-US" sz="20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存储大量历史</a:t>
            </a:r>
            <a:r>
              <a:rPr lang="en-US" altLang="zh-CN" sz="20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0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E56E53CC-DD61-A97B-5719-458DC3F8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4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76E5-30E3-0A6D-8B94-A21D5DF2B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5DA6DC0-518D-87FC-188F-65FC9DCA5ABF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3E013DD-718A-462C-EE0C-50F59FB31B71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6CD3FC7C-C85B-C84C-BB10-D2E498EA4D5B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D781051-DD73-802B-FF49-9EAB4541357E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65842F53-04E5-811D-E639-8B89C643F5E9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707C76AE-68CB-7418-BB76-C9D8570FD44A}"/>
                </a:ext>
              </a:extLst>
            </p:cNvPr>
            <p:cNvSpPr txBox="1"/>
            <p:nvPr/>
          </p:nvSpPr>
          <p:spPr>
            <a:xfrm>
              <a:off x="1055686" y="140904"/>
              <a:ext cx="7873521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基于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inter-vendor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CSI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6EE3FCE6-A59F-2FA1-4CA8-DD4FDD4B711E}"/>
              </a:ext>
            </a:extLst>
          </p:cNvPr>
          <p:cNvSpPr/>
          <p:nvPr/>
        </p:nvSpPr>
        <p:spPr>
          <a:xfrm>
            <a:off x="3374522" y="1087329"/>
            <a:ext cx="5884240" cy="4553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端训练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UE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端训练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95" name="灯片编号占位符 17">
            <a:extLst>
              <a:ext uri="{FF2B5EF4-FFF2-40B4-BE49-F238E27FC236}">
                <a16:creationId xmlns:a16="http://schemas.microsoft.com/office/drawing/2014/main" id="{9779410A-FC98-BB1F-BC9F-46D133BC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2259" y="6201449"/>
            <a:ext cx="2743200" cy="365125"/>
          </a:xfrm>
        </p:spPr>
        <p:txBody>
          <a:bodyPr/>
          <a:lstStyle/>
          <a:p>
            <a:fld id="{FE1282D0-AAD4-45D4-BBB1-9C369370A4D1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94E813CE-074B-F9F9-7E87-35C6C47CE04E}"/>
              </a:ext>
            </a:extLst>
          </p:cNvPr>
          <p:cNvSpPr txBox="1"/>
          <p:nvPr/>
        </p:nvSpPr>
        <p:spPr>
          <a:xfrm>
            <a:off x="208582" y="5021587"/>
            <a:ext cx="122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Inference:</a:t>
            </a:r>
            <a:endParaRPr lang="zh-CN" altLang="en-US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C6121D9D-04A1-BD76-9925-0190E056B147}"/>
              </a:ext>
            </a:extLst>
          </p:cNvPr>
          <p:cNvSpPr/>
          <p:nvPr/>
        </p:nvSpPr>
        <p:spPr>
          <a:xfrm>
            <a:off x="2034285" y="1971560"/>
            <a:ext cx="2945436" cy="4396348"/>
          </a:xfrm>
          <a:prstGeom prst="rect">
            <a:avLst/>
          </a:prstGeom>
          <a:noFill/>
          <a:ln w="38100" cap="flat" cmpd="sng" algn="ctr">
            <a:solidFill>
              <a:srgbClr val="013A89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00B0F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DD55BDB-C782-0E5E-9DEA-433FA1A7B1CD}"/>
              </a:ext>
            </a:extLst>
          </p:cNvPr>
          <p:cNvSpPr/>
          <p:nvPr/>
        </p:nvSpPr>
        <p:spPr>
          <a:xfrm>
            <a:off x="7881865" y="1950472"/>
            <a:ext cx="3170547" cy="4417435"/>
          </a:xfrm>
          <a:prstGeom prst="rect">
            <a:avLst/>
          </a:prstGeom>
          <a:noFill/>
          <a:ln w="38100" cap="flat" cmpd="sng" algn="ctr">
            <a:solidFill>
              <a:srgbClr val="A4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4694BD1-A329-AEA0-E675-FA6FF664E85B}"/>
              </a:ext>
            </a:extLst>
          </p:cNvPr>
          <p:cNvSpPr txBox="1"/>
          <p:nvPr/>
        </p:nvSpPr>
        <p:spPr>
          <a:xfrm>
            <a:off x="3161189" y="158114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D9999C2A-0063-B98E-2B6D-04DFC01A53D3}"/>
              </a:ext>
            </a:extLst>
          </p:cNvPr>
          <p:cNvSpPr txBox="1"/>
          <p:nvPr/>
        </p:nvSpPr>
        <p:spPr>
          <a:xfrm>
            <a:off x="9396820" y="15202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BDFFC389-9F38-2BB6-6B69-BDA64771142C}"/>
              </a:ext>
            </a:extLst>
          </p:cNvPr>
          <p:cNvSpPr txBox="1"/>
          <p:nvPr/>
        </p:nvSpPr>
        <p:spPr>
          <a:xfrm>
            <a:off x="5940656" y="166006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528680B-ADFF-DAE7-B8DE-C5E084159A63}"/>
              </a:ext>
            </a:extLst>
          </p:cNvPr>
          <p:cNvSpPr txBox="1"/>
          <p:nvPr/>
        </p:nvSpPr>
        <p:spPr>
          <a:xfrm>
            <a:off x="2450011" y="55713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3F7250A8-0E14-6B80-31E2-58E2E5149B3A}"/>
              </a:ext>
            </a:extLst>
          </p:cNvPr>
          <p:cNvSpPr/>
          <p:nvPr/>
        </p:nvSpPr>
        <p:spPr>
          <a:xfrm>
            <a:off x="3093556" y="5537652"/>
            <a:ext cx="1033356" cy="436636"/>
          </a:xfrm>
          <a:prstGeom prst="roundRect">
            <a:avLst/>
          </a:prstGeom>
          <a:noFill/>
          <a:ln w="28575" cap="flat" cmpd="sng" algn="ctr">
            <a:solidFill>
              <a:srgbClr val="013A89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BB615DB0-6491-0E49-125A-1785839D97E6}"/>
              </a:ext>
            </a:extLst>
          </p:cNvPr>
          <p:cNvCxnSpPr>
            <a:stCxn id="152" idx="3"/>
            <a:endCxn id="153" idx="1"/>
          </p:cNvCxnSpPr>
          <p:nvPr/>
        </p:nvCxnSpPr>
        <p:spPr>
          <a:xfrm>
            <a:off x="2750093" y="5755970"/>
            <a:ext cx="3434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0C0B5A0F-586F-91D9-6BBC-58EF10746E15}"/>
              </a:ext>
            </a:extLst>
          </p:cNvPr>
          <p:cNvSpPr/>
          <p:nvPr/>
        </p:nvSpPr>
        <p:spPr>
          <a:xfrm>
            <a:off x="8830258" y="5537652"/>
            <a:ext cx="1033356" cy="436636"/>
          </a:xfrm>
          <a:prstGeom prst="roundRect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EBE0DEC2-522E-C7EF-8962-7924FCA2E3BB}"/>
              </a:ext>
            </a:extLst>
          </p:cNvPr>
          <p:cNvCxnSpPr>
            <a:stCxn id="153" idx="3"/>
            <a:endCxn id="155" idx="1"/>
          </p:cNvCxnSpPr>
          <p:nvPr/>
        </p:nvCxnSpPr>
        <p:spPr>
          <a:xfrm>
            <a:off x="4126912" y="5755970"/>
            <a:ext cx="4703346" cy="0"/>
          </a:xfrm>
          <a:prstGeom prst="straightConnector1">
            <a:avLst/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1D82D195-2779-0817-1231-09809AF18B3B}"/>
              </a:ext>
            </a:extLst>
          </p:cNvPr>
          <p:cNvSpPr txBox="1"/>
          <p:nvPr/>
        </p:nvSpPr>
        <p:spPr>
          <a:xfrm>
            <a:off x="10156872" y="55713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8A95050-318A-146E-38F9-17EA1813A52E}"/>
              </a:ext>
            </a:extLst>
          </p:cNvPr>
          <p:cNvCxnSpPr>
            <a:cxnSpLocks/>
            <a:stCxn id="155" idx="3"/>
            <a:endCxn id="157" idx="1"/>
          </p:cNvCxnSpPr>
          <p:nvPr/>
        </p:nvCxnSpPr>
        <p:spPr>
          <a:xfrm>
            <a:off x="9863614" y="5755970"/>
            <a:ext cx="293258" cy="0"/>
          </a:xfrm>
          <a:prstGeom prst="straightConnector1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FBFAC39E-6686-468B-63D7-6CD2217C28E8}"/>
              </a:ext>
            </a:extLst>
          </p:cNvPr>
          <p:cNvSpPr txBox="1"/>
          <p:nvPr/>
        </p:nvSpPr>
        <p:spPr>
          <a:xfrm>
            <a:off x="9152011" y="2151857"/>
            <a:ext cx="75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endParaRPr lang="zh-CN" altLang="en-US" dirty="0"/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DA8816E8-FF5F-C0F4-D789-9BD439206C58}"/>
              </a:ext>
            </a:extLst>
          </p:cNvPr>
          <p:cNvSpPr txBox="1"/>
          <p:nvPr/>
        </p:nvSpPr>
        <p:spPr>
          <a:xfrm>
            <a:off x="5374193" y="5390919"/>
            <a:ext cx="2247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压缩后的特征向量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59D0EBDD-1F18-BBAE-10B3-EF8ECCD6AB50}"/>
              </a:ext>
            </a:extLst>
          </p:cNvPr>
          <p:cNvSpPr/>
          <p:nvPr/>
        </p:nvSpPr>
        <p:spPr>
          <a:xfrm>
            <a:off x="3030447" y="3960203"/>
            <a:ext cx="1124497" cy="382695"/>
          </a:xfrm>
          <a:prstGeom prst="roundRect">
            <a:avLst/>
          </a:prstGeom>
          <a:noFill/>
          <a:ln w="28575" cap="flat" cmpd="sng" algn="ctr">
            <a:solidFill>
              <a:srgbClr val="013A89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704EE1B0-3C13-448A-13F5-07067DED3501}"/>
              </a:ext>
            </a:extLst>
          </p:cNvPr>
          <p:cNvSpPr txBox="1"/>
          <p:nvPr/>
        </p:nvSpPr>
        <p:spPr>
          <a:xfrm>
            <a:off x="2289639" y="39653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4B49189A-35D4-A662-58B0-4726FA6FAF1A}"/>
              </a:ext>
            </a:extLst>
          </p:cNvPr>
          <p:cNvCxnSpPr>
            <a:cxnSpLocks/>
            <a:stCxn id="171" idx="3"/>
            <a:endCxn id="170" idx="1"/>
          </p:cNvCxnSpPr>
          <p:nvPr/>
        </p:nvCxnSpPr>
        <p:spPr>
          <a:xfrm>
            <a:off x="2589721" y="4150016"/>
            <a:ext cx="440726" cy="15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D0C2C6B-71AE-61A3-E174-72B66240854D}"/>
              </a:ext>
            </a:extLst>
          </p:cNvPr>
          <p:cNvSpPr txBox="1"/>
          <p:nvPr/>
        </p:nvSpPr>
        <p:spPr>
          <a:xfrm>
            <a:off x="4466284" y="3965350"/>
            <a:ext cx="3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13A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solidFill>
                <a:srgbClr val="013A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C49F6FBD-96AC-179C-AB39-35E17AA5DF24}"/>
              </a:ext>
            </a:extLst>
          </p:cNvPr>
          <p:cNvCxnSpPr>
            <a:cxnSpLocks/>
            <a:stCxn id="170" idx="3"/>
            <a:endCxn id="173" idx="1"/>
          </p:cNvCxnSpPr>
          <p:nvPr/>
        </p:nvCxnSpPr>
        <p:spPr>
          <a:xfrm flipV="1">
            <a:off x="4154944" y="4150016"/>
            <a:ext cx="311340" cy="15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连接符: 肘形 174">
            <a:extLst>
              <a:ext uri="{FF2B5EF4-FFF2-40B4-BE49-F238E27FC236}">
                <a16:creationId xmlns:a16="http://schemas.microsoft.com/office/drawing/2014/main" id="{B5587742-44D0-65B9-F3A4-76AEC8F60B10}"/>
              </a:ext>
            </a:extLst>
          </p:cNvPr>
          <p:cNvCxnSpPr>
            <a:cxnSpLocks/>
            <a:stCxn id="196" idx="0"/>
            <a:endCxn id="173" idx="0"/>
          </p:cNvCxnSpPr>
          <p:nvPr/>
        </p:nvCxnSpPr>
        <p:spPr>
          <a:xfrm rot="16200000" flipV="1">
            <a:off x="7139745" y="1480402"/>
            <a:ext cx="8216" cy="4978112"/>
          </a:xfrm>
          <a:prstGeom prst="bentConnector3">
            <a:avLst>
              <a:gd name="adj1" fmla="val 2882376"/>
            </a:avLst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81" name="文本框 180">
            <a:extLst>
              <a:ext uri="{FF2B5EF4-FFF2-40B4-BE49-F238E27FC236}">
                <a16:creationId xmlns:a16="http://schemas.microsoft.com/office/drawing/2014/main" id="{E75EA8CF-93C5-F71F-5382-5E848995389C}"/>
              </a:ext>
            </a:extLst>
          </p:cNvPr>
          <p:cNvSpPr txBox="1"/>
          <p:nvPr/>
        </p:nvSpPr>
        <p:spPr>
          <a:xfrm>
            <a:off x="5339756" y="3343985"/>
            <a:ext cx="233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传递压缩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的数据</a:t>
            </a:r>
          </a:p>
        </p:txBody>
      </p:sp>
      <p:cxnSp>
        <p:nvCxnSpPr>
          <p:cNvPr id="182" name="连接符: 肘形 181">
            <a:extLst>
              <a:ext uri="{FF2B5EF4-FFF2-40B4-BE49-F238E27FC236}">
                <a16:creationId xmlns:a16="http://schemas.microsoft.com/office/drawing/2014/main" id="{7D9D524E-D310-9610-558D-B8E58BAB2F74}"/>
              </a:ext>
            </a:extLst>
          </p:cNvPr>
          <p:cNvCxnSpPr>
            <a:cxnSpLocks/>
            <a:stCxn id="188" idx="1"/>
            <a:endCxn id="171" idx="0"/>
          </p:cNvCxnSpPr>
          <p:nvPr/>
        </p:nvCxnSpPr>
        <p:spPr>
          <a:xfrm rot="10800000" flipV="1">
            <a:off x="2439680" y="2910814"/>
            <a:ext cx="5644542" cy="1054535"/>
          </a:xfrm>
          <a:prstGeom prst="bentConnector2">
            <a:avLst/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23CEA727-A938-8304-F4CB-C8829E7AA35D}"/>
              </a:ext>
            </a:extLst>
          </p:cNvPr>
          <p:cNvSpPr txBox="1"/>
          <p:nvPr/>
        </p:nvSpPr>
        <p:spPr>
          <a:xfrm>
            <a:off x="5203380" y="2521189"/>
            <a:ext cx="233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传递压缩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的数据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A6A10E89-EBC5-3D7B-1959-E56DEA6ADCAF}"/>
              </a:ext>
            </a:extLst>
          </p:cNvPr>
          <p:cNvSpPr txBox="1"/>
          <p:nvPr/>
        </p:nvSpPr>
        <p:spPr>
          <a:xfrm>
            <a:off x="208582" y="1818207"/>
            <a:ext cx="6108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zh-CN" altLang="en-US" dirty="0"/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31EFF76F-D4C0-5E8D-09B7-CFB27CE28E55}"/>
              </a:ext>
            </a:extLst>
          </p:cNvPr>
          <p:cNvSpPr/>
          <p:nvPr/>
        </p:nvSpPr>
        <p:spPr>
          <a:xfrm>
            <a:off x="8542931" y="2721002"/>
            <a:ext cx="1861176" cy="382695"/>
          </a:xfrm>
          <a:prstGeom prst="roundRect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74DDE4FB-198C-9381-F958-C52535754122}"/>
              </a:ext>
            </a:extLst>
          </p:cNvPr>
          <p:cNvSpPr txBox="1"/>
          <p:nvPr/>
        </p:nvSpPr>
        <p:spPr>
          <a:xfrm>
            <a:off x="8084222" y="27261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9A312FB1-B29D-1DC3-14B8-E82E11BEA283}"/>
              </a:ext>
            </a:extLst>
          </p:cNvPr>
          <p:cNvCxnSpPr>
            <a:cxnSpLocks/>
            <a:stCxn id="188" idx="3"/>
            <a:endCxn id="187" idx="1"/>
          </p:cNvCxnSpPr>
          <p:nvPr/>
        </p:nvCxnSpPr>
        <p:spPr>
          <a:xfrm>
            <a:off x="8384304" y="2910815"/>
            <a:ext cx="158627" cy="1535"/>
          </a:xfrm>
          <a:prstGeom prst="straightConnector1">
            <a:avLst/>
          </a:prstGeom>
          <a:ln w="28575">
            <a:solidFill>
              <a:srgbClr val="A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104A158C-0D0C-A540-D14F-453B3DB080B6}"/>
              </a:ext>
            </a:extLst>
          </p:cNvPr>
          <p:cNvSpPr txBox="1"/>
          <p:nvPr/>
        </p:nvSpPr>
        <p:spPr>
          <a:xfrm>
            <a:off x="10628363" y="2734365"/>
            <a:ext cx="3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v’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A655EAC0-1224-84E0-8DAE-129677B2AA9E}"/>
              </a:ext>
            </a:extLst>
          </p:cNvPr>
          <p:cNvCxnSpPr>
            <a:cxnSpLocks/>
            <a:stCxn id="187" idx="3"/>
            <a:endCxn id="190" idx="1"/>
          </p:cNvCxnSpPr>
          <p:nvPr/>
        </p:nvCxnSpPr>
        <p:spPr>
          <a:xfrm>
            <a:off x="10404107" y="2912350"/>
            <a:ext cx="224256" cy="6681"/>
          </a:xfrm>
          <a:prstGeom prst="straightConnector1">
            <a:avLst/>
          </a:prstGeom>
          <a:ln w="28575">
            <a:solidFill>
              <a:srgbClr val="A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矩形: 圆角 195">
            <a:extLst>
              <a:ext uri="{FF2B5EF4-FFF2-40B4-BE49-F238E27FC236}">
                <a16:creationId xmlns:a16="http://schemas.microsoft.com/office/drawing/2014/main" id="{8599B541-7935-EE40-AF04-9DB120C59EED}"/>
              </a:ext>
            </a:extLst>
          </p:cNvPr>
          <p:cNvSpPr/>
          <p:nvPr/>
        </p:nvSpPr>
        <p:spPr>
          <a:xfrm>
            <a:off x="8702321" y="3973566"/>
            <a:ext cx="1861176" cy="382695"/>
          </a:xfrm>
          <a:prstGeom prst="roundRect">
            <a:avLst/>
          </a:prstGeom>
          <a:noFill/>
          <a:ln w="28575" cap="flat" cmpd="sng" algn="ctr">
            <a:solidFill>
              <a:srgbClr val="A40000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8AB87A6E-6A63-CA9E-AE9F-4A0708F0B5C2}"/>
              </a:ext>
            </a:extLst>
          </p:cNvPr>
          <p:cNvSpPr txBox="1"/>
          <p:nvPr/>
        </p:nvSpPr>
        <p:spPr>
          <a:xfrm>
            <a:off x="3093556" y="2156964"/>
            <a:ext cx="75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2C3520A5-6F59-C5AE-09C9-0CEF5810EAED}"/>
              </a:ext>
            </a:extLst>
          </p:cNvPr>
          <p:cNvSpPr txBox="1"/>
          <p:nvPr/>
        </p:nvSpPr>
        <p:spPr>
          <a:xfrm>
            <a:off x="629041" y="1178236"/>
            <a:ext cx="85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83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C568E-73AA-402A-B723-F77AC0AC8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框 94">
            <a:extLst>
              <a:ext uri="{FF2B5EF4-FFF2-40B4-BE49-F238E27FC236}">
                <a16:creationId xmlns:a16="http://schemas.microsoft.com/office/drawing/2014/main" id="{BC605C32-0F3B-62D9-4D3B-6AEF5AB6B4C2}"/>
              </a:ext>
            </a:extLst>
          </p:cNvPr>
          <p:cNvSpPr txBox="1"/>
          <p:nvPr/>
        </p:nvSpPr>
        <p:spPr>
          <a:xfrm>
            <a:off x="-134537" y="2453577"/>
            <a:ext cx="4043494" cy="74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用户端利用原始</a:t>
            </a:r>
            <a:r>
              <a:rPr lang="en-US" altLang="zh-CN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和编码压缩后</a:t>
            </a:r>
            <a:r>
              <a:rPr lang="en-US" altLang="zh-CN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数据直接训练编码器</a:t>
            </a:r>
            <a:endParaRPr lang="en-US" altLang="zh-CN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3F66BB-4EDF-AF13-79C9-ABC3CF627A2D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DE1CA7A-D4E6-B05D-B052-6870139E7BFA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71966E58-68E0-670B-4A1C-B002ECBE349A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7A0222B2-8D34-DA3B-9EE8-4B97E2FC90D0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B936523-5A5B-9C33-95CF-4EB5D911AE95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ED10B38C-96FD-0DE3-E39A-295E8F421659}"/>
                </a:ext>
              </a:extLst>
            </p:cNvPr>
            <p:cNvSpPr txBox="1"/>
            <p:nvPr/>
          </p:nvSpPr>
          <p:spPr>
            <a:xfrm>
              <a:off x="1055686" y="140904"/>
              <a:ext cx="7873521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基于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inter-vendor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CSI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8C80AE3A-0F21-42EA-C1FA-E6C97E9148D1}"/>
              </a:ext>
            </a:extLst>
          </p:cNvPr>
          <p:cNvSpPr txBox="1"/>
          <p:nvPr/>
        </p:nvSpPr>
        <p:spPr>
          <a:xfrm>
            <a:off x="846216" y="1001974"/>
            <a:ext cx="1094464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实际部署中，基站端和用户端运营厂商不一致，需要考虑跨厂商合作下系统通信流程及模型泛化的问题。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716BAFD-587C-C7C3-6807-42C30C2977AD}"/>
              </a:ext>
            </a:extLst>
          </p:cNvPr>
          <p:cNvCxnSpPr>
            <a:cxnSpLocks/>
          </p:cNvCxnSpPr>
          <p:nvPr/>
        </p:nvCxnSpPr>
        <p:spPr>
          <a:xfrm>
            <a:off x="3936000" y="1820652"/>
            <a:ext cx="50521" cy="4666962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E3A5681-41D5-BFCA-4827-8A825A1DA06B}"/>
              </a:ext>
            </a:extLst>
          </p:cNvPr>
          <p:cNvCxnSpPr>
            <a:cxnSpLocks/>
          </p:cNvCxnSpPr>
          <p:nvPr/>
        </p:nvCxnSpPr>
        <p:spPr>
          <a:xfrm>
            <a:off x="8040000" y="1820652"/>
            <a:ext cx="51453" cy="471826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75DA93A-BF3B-FB0C-27AE-A6EA33AC8D29}"/>
              </a:ext>
            </a:extLst>
          </p:cNvPr>
          <p:cNvSpPr/>
          <p:nvPr/>
        </p:nvSpPr>
        <p:spPr>
          <a:xfrm>
            <a:off x="1320775" y="4041600"/>
            <a:ext cx="1147717" cy="369333"/>
          </a:xfrm>
          <a:prstGeom prst="roundRect">
            <a:avLst/>
          </a:prstGeom>
          <a:noFill/>
          <a:ln w="38100">
            <a:solidFill>
              <a:srgbClr val="013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3552784-2261-E846-5B34-4E700892C08C}"/>
              </a:ext>
            </a:extLst>
          </p:cNvPr>
          <p:cNvSpPr txBox="1"/>
          <p:nvPr/>
        </p:nvSpPr>
        <p:spPr>
          <a:xfrm>
            <a:off x="3025639" y="404813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FE97A43-EAED-C5F0-B091-D3017230C280}"/>
              </a:ext>
            </a:extLst>
          </p:cNvPr>
          <p:cNvCxnSpPr>
            <a:cxnSpLocks/>
          </p:cNvCxnSpPr>
          <p:nvPr/>
        </p:nvCxnSpPr>
        <p:spPr>
          <a:xfrm>
            <a:off x="734539" y="4248536"/>
            <a:ext cx="569144" cy="0"/>
          </a:xfrm>
          <a:prstGeom prst="straightConnector1">
            <a:avLst/>
          </a:prstGeom>
          <a:ln w="28575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4531A59-C63C-7CCF-867E-EAFB953DB07F}"/>
              </a:ext>
            </a:extLst>
          </p:cNvPr>
          <p:cNvSpPr txBox="1"/>
          <p:nvPr/>
        </p:nvSpPr>
        <p:spPr>
          <a:xfrm>
            <a:off x="282703" y="405357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E0D0FA4-FB75-CF49-8235-2FA5107114CE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2468492" y="4226267"/>
            <a:ext cx="557147" cy="6529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3B54B017-59C2-E890-3A6E-F3B3B8525C61}"/>
              </a:ext>
            </a:extLst>
          </p:cNvPr>
          <p:cNvSpPr txBox="1"/>
          <p:nvPr/>
        </p:nvSpPr>
        <p:spPr>
          <a:xfrm>
            <a:off x="1460565" y="1841070"/>
            <a:ext cx="85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9627EBD-D521-FE7D-171E-BE5538F8CAEA}"/>
              </a:ext>
            </a:extLst>
          </p:cNvPr>
          <p:cNvSpPr/>
          <p:nvPr/>
        </p:nvSpPr>
        <p:spPr>
          <a:xfrm>
            <a:off x="5450338" y="3345495"/>
            <a:ext cx="1147717" cy="572123"/>
          </a:xfrm>
          <a:prstGeom prst="roundRect">
            <a:avLst/>
          </a:prstGeom>
          <a:noFill/>
          <a:ln w="38100">
            <a:solidFill>
              <a:srgbClr val="013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AF4D77-C999-7185-0DBD-A97C2F2ECC3D}"/>
              </a:ext>
            </a:extLst>
          </p:cNvPr>
          <p:cNvSpPr txBox="1"/>
          <p:nvPr/>
        </p:nvSpPr>
        <p:spPr>
          <a:xfrm>
            <a:off x="6952659" y="3446891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8430B65-DC9E-EE5D-9EE0-83D8C741C768}"/>
              </a:ext>
            </a:extLst>
          </p:cNvPr>
          <p:cNvCxnSpPr>
            <a:cxnSpLocks/>
            <a:stCxn id="64" idx="3"/>
            <a:endCxn id="61" idx="1"/>
          </p:cNvCxnSpPr>
          <p:nvPr/>
        </p:nvCxnSpPr>
        <p:spPr>
          <a:xfrm>
            <a:off x="5021565" y="3631557"/>
            <a:ext cx="428773" cy="0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4C4191D-9C01-B7C3-6C7B-2638E141392E}"/>
              </a:ext>
            </a:extLst>
          </p:cNvPr>
          <p:cNvSpPr txBox="1"/>
          <p:nvPr/>
        </p:nvSpPr>
        <p:spPr>
          <a:xfrm>
            <a:off x="4607669" y="3446891"/>
            <a:ext cx="4138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CF5B35F-4023-1385-C9B9-F9C061A22887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6598055" y="3631557"/>
            <a:ext cx="354604" cy="0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F1F2E3C8-CFFC-B76F-4F40-4E8E00302E3A}"/>
              </a:ext>
            </a:extLst>
          </p:cNvPr>
          <p:cNvSpPr/>
          <p:nvPr/>
        </p:nvSpPr>
        <p:spPr>
          <a:xfrm>
            <a:off x="9516798" y="3240915"/>
            <a:ext cx="1147717" cy="369333"/>
          </a:xfrm>
          <a:prstGeom prst="roundRect">
            <a:avLst/>
          </a:prstGeom>
          <a:noFill/>
          <a:ln w="38100">
            <a:solidFill>
              <a:srgbClr val="013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AC5D607-3E6E-455C-98B6-4E7228F331E1}"/>
              </a:ext>
            </a:extLst>
          </p:cNvPr>
          <p:cNvSpPr txBox="1"/>
          <p:nvPr/>
        </p:nvSpPr>
        <p:spPr>
          <a:xfrm>
            <a:off x="11058224" y="32474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7DCBBB1B-13E6-56B3-41AF-95F9B1C338EE}"/>
              </a:ext>
            </a:extLst>
          </p:cNvPr>
          <p:cNvCxnSpPr>
            <a:cxnSpLocks/>
          </p:cNvCxnSpPr>
          <p:nvPr/>
        </p:nvCxnSpPr>
        <p:spPr>
          <a:xfrm>
            <a:off x="9190508" y="3447851"/>
            <a:ext cx="309198" cy="0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9B1DB21-FBA2-5820-C75F-8C0F54D1936E}"/>
              </a:ext>
            </a:extLst>
          </p:cNvPr>
          <p:cNvSpPr txBox="1"/>
          <p:nvPr/>
        </p:nvSpPr>
        <p:spPr>
          <a:xfrm>
            <a:off x="8759520" y="324744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D638EA95-089B-C22C-2838-4068053BC551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10664515" y="3425582"/>
            <a:ext cx="393709" cy="6529"/>
          </a:xfrm>
          <a:prstGeom prst="straightConnector1">
            <a:avLst/>
          </a:prstGeom>
          <a:ln w="28575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B65DEE2B-C939-A611-93D3-B7D54F5C1162}"/>
              </a:ext>
            </a:extLst>
          </p:cNvPr>
          <p:cNvSpPr/>
          <p:nvPr/>
        </p:nvSpPr>
        <p:spPr>
          <a:xfrm>
            <a:off x="4830074" y="4511271"/>
            <a:ext cx="1063657" cy="572123"/>
          </a:xfrm>
          <a:prstGeom prst="roundRect">
            <a:avLst/>
          </a:prstGeom>
          <a:noFill/>
          <a:ln w="38100">
            <a:solidFill>
              <a:srgbClr val="013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Encoder(update)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EE95778-E65C-0D4E-33EC-E16232A19ED5}"/>
              </a:ext>
            </a:extLst>
          </p:cNvPr>
          <p:cNvSpPr txBox="1"/>
          <p:nvPr/>
        </p:nvSpPr>
        <p:spPr>
          <a:xfrm>
            <a:off x="7501542" y="45989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4CCB8E4-88A1-5B3E-DFBA-648100161E94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4533062" y="4797333"/>
            <a:ext cx="297012" cy="0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AB3F132-D2FF-A0FF-3D91-9D987B0133D1}"/>
              </a:ext>
            </a:extLst>
          </p:cNvPr>
          <p:cNvSpPr txBox="1"/>
          <p:nvPr/>
        </p:nvSpPr>
        <p:spPr>
          <a:xfrm>
            <a:off x="4127712" y="4638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FBEC177-AE1C-D12D-F885-82FB08BFAF74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7308290" y="4797332"/>
            <a:ext cx="203986" cy="0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51EA3C62-3D7A-5B54-4E98-604A5F6FA2C8}"/>
              </a:ext>
            </a:extLst>
          </p:cNvPr>
          <p:cNvSpPr/>
          <p:nvPr/>
        </p:nvSpPr>
        <p:spPr>
          <a:xfrm>
            <a:off x="6225453" y="4501771"/>
            <a:ext cx="1082837" cy="591122"/>
          </a:xfrm>
          <a:prstGeom prst="roundRect">
            <a:avLst/>
          </a:prstGeom>
          <a:noFill/>
          <a:ln w="38100">
            <a:solidFill>
              <a:srgbClr val="013A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Decoder(frozen)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F86161CC-6454-6365-C670-A1F5714EFF63}"/>
              </a:ext>
            </a:extLst>
          </p:cNvPr>
          <p:cNvCxnSpPr>
            <a:cxnSpLocks/>
            <a:stCxn id="76" idx="3"/>
            <a:endCxn id="81" idx="1"/>
          </p:cNvCxnSpPr>
          <p:nvPr/>
        </p:nvCxnSpPr>
        <p:spPr>
          <a:xfrm flipV="1">
            <a:off x="5893731" y="4797332"/>
            <a:ext cx="331722" cy="1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07F75EC8-4EB3-ED05-A588-D6DDEDC0F154}"/>
              </a:ext>
            </a:extLst>
          </p:cNvPr>
          <p:cNvSpPr txBox="1"/>
          <p:nvPr/>
        </p:nvSpPr>
        <p:spPr>
          <a:xfrm>
            <a:off x="5380041" y="39389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Fine-tuning: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A107CA51-AF6E-7EEC-530E-C9039267A462}"/>
              </a:ext>
            </a:extLst>
          </p:cNvPr>
          <p:cNvSpPr/>
          <p:nvPr/>
        </p:nvSpPr>
        <p:spPr>
          <a:xfrm>
            <a:off x="8997633" y="4598921"/>
            <a:ext cx="1063657" cy="572123"/>
          </a:xfrm>
          <a:prstGeom prst="roundRect">
            <a:avLst/>
          </a:prstGeom>
          <a:noFill/>
          <a:ln w="38100">
            <a:solidFill>
              <a:srgbClr val="013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Encoder(training)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6C02666-AA8F-648F-E3AD-A9E7DF385623}"/>
              </a:ext>
            </a:extLst>
          </p:cNvPr>
          <p:cNvSpPr txBox="1"/>
          <p:nvPr/>
        </p:nvSpPr>
        <p:spPr>
          <a:xfrm>
            <a:off x="11679835" y="47003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0B7F2C2-581C-C718-9CA9-D94CF4CC6FEC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8700621" y="4884983"/>
            <a:ext cx="297012" cy="0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E3EBB4C0-7B50-D9A0-2198-A40D2EAED19E}"/>
              </a:ext>
            </a:extLst>
          </p:cNvPr>
          <p:cNvCxnSpPr>
            <a:cxnSpLocks/>
            <a:stCxn id="93" idx="3"/>
            <a:endCxn id="90" idx="1"/>
          </p:cNvCxnSpPr>
          <p:nvPr/>
        </p:nvCxnSpPr>
        <p:spPr>
          <a:xfrm>
            <a:off x="11475849" y="4884982"/>
            <a:ext cx="203986" cy="0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EE39B2DE-8F78-02D5-53AE-B76D0674DF9C}"/>
              </a:ext>
            </a:extLst>
          </p:cNvPr>
          <p:cNvSpPr/>
          <p:nvPr/>
        </p:nvSpPr>
        <p:spPr>
          <a:xfrm>
            <a:off x="10393012" y="4589421"/>
            <a:ext cx="1082837" cy="591122"/>
          </a:xfrm>
          <a:prstGeom prst="roundRect">
            <a:avLst/>
          </a:prstGeom>
          <a:noFill/>
          <a:ln w="38100">
            <a:solidFill>
              <a:srgbClr val="013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D4658FE3-8411-C79E-7248-2461F5668DD2}"/>
              </a:ext>
            </a:extLst>
          </p:cNvPr>
          <p:cNvCxnSpPr>
            <a:cxnSpLocks/>
            <a:stCxn id="89" idx="3"/>
            <a:endCxn id="93" idx="1"/>
          </p:cNvCxnSpPr>
          <p:nvPr/>
        </p:nvCxnSpPr>
        <p:spPr>
          <a:xfrm flipV="1">
            <a:off x="10061290" y="4884982"/>
            <a:ext cx="331722" cy="1"/>
          </a:xfrm>
          <a:prstGeom prst="straightConnector1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BDF400D0-EEBF-9A87-2E37-DAA037EFBAF7}"/>
              </a:ext>
            </a:extLst>
          </p:cNvPr>
          <p:cNvSpPr txBox="1"/>
          <p:nvPr/>
        </p:nvSpPr>
        <p:spPr>
          <a:xfrm>
            <a:off x="8334601" y="47249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47194F4A-1670-04DE-338D-05D0EF96B76F}"/>
              </a:ext>
            </a:extLst>
          </p:cNvPr>
          <p:cNvCxnSpPr>
            <a:stCxn id="66" idx="2"/>
            <a:endCxn id="93" idx="0"/>
          </p:cNvCxnSpPr>
          <p:nvPr/>
        </p:nvCxnSpPr>
        <p:spPr>
          <a:xfrm rot="16200000" flipH="1">
            <a:off x="10022958" y="3677947"/>
            <a:ext cx="979173" cy="843774"/>
          </a:xfrm>
          <a:prstGeom prst="bentConnector3">
            <a:avLst/>
          </a:prstGeom>
          <a:ln w="38100">
            <a:solidFill>
              <a:srgbClr val="01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0F5B5FE-5C2B-044E-0571-0959DFFC71AD}"/>
              </a:ext>
            </a:extLst>
          </p:cNvPr>
          <p:cNvSpPr txBox="1"/>
          <p:nvPr/>
        </p:nvSpPr>
        <p:spPr>
          <a:xfrm>
            <a:off x="3900604" y="5694965"/>
            <a:ext cx="3778835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buClr>
                <a:srgbClr val="A4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同时训练编码器和解码器模型，开销较大</a:t>
            </a:r>
            <a:endParaRPr lang="en-US" altLang="zh-CN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3091E3B-E560-2E4B-5709-AD8316345B3C}"/>
              </a:ext>
            </a:extLst>
          </p:cNvPr>
          <p:cNvSpPr txBox="1"/>
          <p:nvPr/>
        </p:nvSpPr>
        <p:spPr>
          <a:xfrm>
            <a:off x="8156895" y="5695616"/>
            <a:ext cx="3778835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buClr>
                <a:srgbClr val="A4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需重新训练</a:t>
            </a:r>
            <a:r>
              <a:rPr lang="en-US" altLang="zh-CN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Encoder</a:t>
            </a: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35E02973-9B4F-4943-FF4B-2B606D1F99B4}"/>
              </a:ext>
            </a:extLst>
          </p:cNvPr>
          <p:cNvSpPr txBox="1"/>
          <p:nvPr/>
        </p:nvSpPr>
        <p:spPr>
          <a:xfrm>
            <a:off x="8642245" y="4178453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lt"/>
              </a:rPr>
              <a:t>单</a:t>
            </a:r>
            <a:r>
              <a:rPr lang="en-US" altLang="zh-CN" dirty="0">
                <a:latin typeface="+mj-lt"/>
              </a:rPr>
              <a:t>UE</a:t>
            </a:r>
            <a:r>
              <a:rPr lang="zh-CN" altLang="en-US" dirty="0">
                <a:latin typeface="+mj-lt"/>
              </a:rPr>
              <a:t>侧的数据集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EC104-730D-7AEC-C2B5-BBA24912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AC496A-D64B-C293-0205-714A0C787B90}"/>
              </a:ext>
            </a:extLst>
          </p:cNvPr>
          <p:cNvSpPr txBox="1"/>
          <p:nvPr/>
        </p:nvSpPr>
        <p:spPr>
          <a:xfrm>
            <a:off x="-101043" y="5694964"/>
            <a:ext cx="3984351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buClr>
                <a:srgbClr val="A4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无法利用推理数据进行更新模型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D8C3A9-EB8C-BA2C-49DA-A167E01970F4}"/>
              </a:ext>
            </a:extLst>
          </p:cNvPr>
          <p:cNvSpPr txBox="1"/>
          <p:nvPr/>
        </p:nvSpPr>
        <p:spPr>
          <a:xfrm>
            <a:off x="3902488" y="2368163"/>
            <a:ext cx="6160686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只需传递原始</a:t>
            </a:r>
            <a:r>
              <a:rPr lang="en-US" altLang="zh-CN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数据进行训练</a:t>
            </a:r>
            <a:endParaRPr lang="en-US" altLang="zh-CN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76000" lvl="1" indent="-285750">
              <a:lnSpc>
                <a:spcPct val="125000"/>
              </a:lnSpc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推理端冻结解码器，微调编码器</a:t>
            </a:r>
            <a:endParaRPr lang="en-US" altLang="zh-CN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4CA84F-AA95-CF27-592A-DFDDE6580769}"/>
              </a:ext>
            </a:extLst>
          </p:cNvPr>
          <p:cNvSpPr txBox="1"/>
          <p:nvPr/>
        </p:nvSpPr>
        <p:spPr>
          <a:xfrm>
            <a:off x="5535791" y="1823727"/>
            <a:ext cx="9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093453-55CA-1DB7-18B5-11C958DB7B0B}"/>
              </a:ext>
            </a:extLst>
          </p:cNvPr>
          <p:cNvSpPr txBox="1"/>
          <p:nvPr/>
        </p:nvSpPr>
        <p:spPr>
          <a:xfrm>
            <a:off x="7945982" y="2365678"/>
            <a:ext cx="3910658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buClr>
                <a:srgbClr val="0C49B7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用户端利用原始</a:t>
            </a:r>
            <a:r>
              <a:rPr lang="en-US" altLang="zh-CN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和编码压缩后</a:t>
            </a:r>
            <a:r>
              <a:rPr lang="en-US" altLang="zh-CN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数据训练解码器</a:t>
            </a:r>
            <a:endParaRPr lang="en-US" altLang="zh-CN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A76591-59E7-F483-6F0D-068CF1D4E133}"/>
              </a:ext>
            </a:extLst>
          </p:cNvPr>
          <p:cNvSpPr txBox="1"/>
          <p:nvPr/>
        </p:nvSpPr>
        <p:spPr>
          <a:xfrm>
            <a:off x="9647050" y="1844421"/>
            <a:ext cx="9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30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9D270-6C3B-0C9D-5E3F-80B3B336E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0EDC9A-9F3C-C5CF-1BD7-C3441E06ECD0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478A2F1-6C25-955E-76C3-1BC542BD29C9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02AFE3E0-8A82-BA09-91DE-E96A6A67ACBD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9C7A089B-FF8A-9B97-79D1-A1C778ABAB82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4B1E910-E902-5DD3-98A3-15CDE2B096F3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943E8D17-C414-FD72-D981-C97C0DCA68FE}"/>
                </a:ext>
              </a:extLst>
            </p:cNvPr>
            <p:cNvSpPr txBox="1"/>
            <p:nvPr/>
          </p:nvSpPr>
          <p:spPr>
            <a:xfrm>
              <a:off x="1055686" y="140904"/>
              <a:ext cx="7873521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基于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inter-vendor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CSI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CCD5DF2-2E38-1199-9E49-860FAD62701F}"/>
              </a:ext>
            </a:extLst>
          </p:cNvPr>
          <p:cNvCxnSpPr>
            <a:cxnSpLocks/>
          </p:cNvCxnSpPr>
          <p:nvPr/>
        </p:nvCxnSpPr>
        <p:spPr>
          <a:xfrm>
            <a:off x="5213081" y="963563"/>
            <a:ext cx="0" cy="5622636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8FA45F0-3A60-85E5-3139-FB88AD87396A}"/>
              </a:ext>
            </a:extLst>
          </p:cNvPr>
          <p:cNvSpPr/>
          <p:nvPr/>
        </p:nvSpPr>
        <p:spPr>
          <a:xfrm>
            <a:off x="1739740" y="1110391"/>
            <a:ext cx="1147717" cy="3693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09F32CC-6403-8819-6DC6-A959C659C232}"/>
              </a:ext>
            </a:extLst>
          </p:cNvPr>
          <p:cNvSpPr/>
          <p:nvPr/>
        </p:nvSpPr>
        <p:spPr>
          <a:xfrm>
            <a:off x="1731057" y="5944820"/>
            <a:ext cx="1147717" cy="3693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dirty="0">
              <a:solidFill>
                <a:schemeClr val="tx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7D5C093-0F3D-82CC-A256-A9BF535ADF82}"/>
              </a:ext>
            </a:extLst>
          </p:cNvPr>
          <p:cNvGrpSpPr/>
          <p:nvPr/>
        </p:nvGrpSpPr>
        <p:grpSpPr>
          <a:xfrm rot="16200000">
            <a:off x="1953482" y="556797"/>
            <a:ext cx="553998" cy="3375453"/>
            <a:chOff x="11508508" y="1655662"/>
            <a:chExt cx="553998" cy="337545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CB1F913-F28C-5C65-0878-6B3839492791}"/>
                </a:ext>
              </a:extLst>
            </p:cNvPr>
            <p:cNvSpPr/>
            <p:nvPr/>
          </p:nvSpPr>
          <p:spPr>
            <a:xfrm>
              <a:off x="11508508" y="1655662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8761368-4ED7-785F-CDF4-C6580E88D474}"/>
                </a:ext>
              </a:extLst>
            </p:cNvPr>
            <p:cNvSpPr/>
            <p:nvPr/>
          </p:nvSpPr>
          <p:spPr>
            <a:xfrm>
              <a:off x="11508508" y="2051763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F117E96-78B5-0D5F-DDCA-FB741D1BBE09}"/>
                </a:ext>
              </a:extLst>
            </p:cNvPr>
            <p:cNvSpPr/>
            <p:nvPr/>
          </p:nvSpPr>
          <p:spPr>
            <a:xfrm>
              <a:off x="11508508" y="2447864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414D0C4-67D3-2493-BBE2-60FED12EE42A}"/>
                </a:ext>
              </a:extLst>
            </p:cNvPr>
            <p:cNvSpPr/>
            <p:nvPr/>
          </p:nvSpPr>
          <p:spPr>
            <a:xfrm>
              <a:off x="11508508" y="2843965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739B21D-CEE8-C77E-3279-98950CAE2D9C}"/>
                </a:ext>
              </a:extLst>
            </p:cNvPr>
            <p:cNvSpPr/>
            <p:nvPr/>
          </p:nvSpPr>
          <p:spPr>
            <a:xfrm>
              <a:off x="11508508" y="4238913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C0B4640-D458-FE09-DBAE-0A4896F82C97}"/>
                </a:ext>
              </a:extLst>
            </p:cNvPr>
            <p:cNvSpPr/>
            <p:nvPr/>
          </p:nvSpPr>
          <p:spPr>
            <a:xfrm>
              <a:off x="11508508" y="4635014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DCDD156-3B1D-E131-AF28-DFA59E3D4C4C}"/>
                </a:ext>
              </a:extLst>
            </p:cNvPr>
            <p:cNvSpPr txBox="1"/>
            <p:nvPr/>
          </p:nvSpPr>
          <p:spPr>
            <a:xfrm>
              <a:off x="11508508" y="3491500"/>
              <a:ext cx="553998" cy="40011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/>
                <a:t>…</a:t>
              </a:r>
              <a:endParaRPr lang="zh-CN" altLang="en-US" sz="24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788446E-688F-8EDE-374E-1159B3CE4CD2}"/>
              </a:ext>
            </a:extLst>
          </p:cNvPr>
          <p:cNvGrpSpPr/>
          <p:nvPr/>
        </p:nvGrpSpPr>
        <p:grpSpPr>
          <a:xfrm rot="16200000">
            <a:off x="1816939" y="3311898"/>
            <a:ext cx="553998" cy="3375453"/>
            <a:chOff x="11508508" y="1655662"/>
            <a:chExt cx="553998" cy="337545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B0DF78-7F24-0511-212A-0038EFB5C261}"/>
                </a:ext>
              </a:extLst>
            </p:cNvPr>
            <p:cNvSpPr/>
            <p:nvPr/>
          </p:nvSpPr>
          <p:spPr>
            <a:xfrm>
              <a:off x="11508508" y="1655662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C6C50E8-E03A-838E-EA38-A59AA59D2523}"/>
                </a:ext>
              </a:extLst>
            </p:cNvPr>
            <p:cNvSpPr/>
            <p:nvPr/>
          </p:nvSpPr>
          <p:spPr>
            <a:xfrm>
              <a:off x="11508508" y="2051763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7091C1C-3C7D-D23B-9D08-7694E7DE605E}"/>
                </a:ext>
              </a:extLst>
            </p:cNvPr>
            <p:cNvSpPr/>
            <p:nvPr/>
          </p:nvSpPr>
          <p:spPr>
            <a:xfrm>
              <a:off x="11508508" y="2447864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6826F72-72DF-42C8-576B-4C979E58FDA7}"/>
                </a:ext>
              </a:extLst>
            </p:cNvPr>
            <p:cNvSpPr/>
            <p:nvPr/>
          </p:nvSpPr>
          <p:spPr>
            <a:xfrm>
              <a:off x="11508508" y="2843965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89DEB36-E375-FCBE-92F4-406522683534}"/>
                </a:ext>
              </a:extLst>
            </p:cNvPr>
            <p:cNvSpPr/>
            <p:nvPr/>
          </p:nvSpPr>
          <p:spPr>
            <a:xfrm>
              <a:off x="11508508" y="4238913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66EFB45-7F7C-88ED-1183-2C580884EA06}"/>
                </a:ext>
              </a:extLst>
            </p:cNvPr>
            <p:cNvSpPr/>
            <p:nvPr/>
          </p:nvSpPr>
          <p:spPr>
            <a:xfrm>
              <a:off x="11508508" y="4635014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C957F2B-18A9-A4EB-80BB-2C2ED54A6010}"/>
                </a:ext>
              </a:extLst>
            </p:cNvPr>
            <p:cNvSpPr txBox="1"/>
            <p:nvPr/>
          </p:nvSpPr>
          <p:spPr>
            <a:xfrm>
              <a:off x="11508508" y="3491500"/>
              <a:ext cx="553998" cy="4001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/>
                <a:t>…</a:t>
              </a:r>
              <a:endParaRPr lang="zh-CN" altLang="en-US" sz="2400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BCC5EFD-E895-C8A9-E45E-E72E49A8C032}"/>
              </a:ext>
            </a:extLst>
          </p:cNvPr>
          <p:cNvGrpSpPr/>
          <p:nvPr/>
        </p:nvGrpSpPr>
        <p:grpSpPr>
          <a:xfrm rot="16200000">
            <a:off x="2040379" y="2360322"/>
            <a:ext cx="368300" cy="1584404"/>
            <a:chOff x="9747686" y="2586459"/>
            <a:chExt cx="368300" cy="158440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C138B69-BA2A-E9E8-561B-5C2813AF6FDF}"/>
                </a:ext>
              </a:extLst>
            </p:cNvPr>
            <p:cNvSpPr/>
            <p:nvPr/>
          </p:nvSpPr>
          <p:spPr>
            <a:xfrm>
              <a:off x="9747686" y="2586459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3E2EFC3-C166-CE88-8C26-90CA3740B7CE}"/>
                </a:ext>
              </a:extLst>
            </p:cNvPr>
            <p:cNvSpPr/>
            <p:nvPr/>
          </p:nvSpPr>
          <p:spPr>
            <a:xfrm>
              <a:off x="9747686" y="2982560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308F32C-E3D3-25D6-AE66-44F661651AC9}"/>
                </a:ext>
              </a:extLst>
            </p:cNvPr>
            <p:cNvSpPr/>
            <p:nvPr/>
          </p:nvSpPr>
          <p:spPr>
            <a:xfrm>
              <a:off x="9747686" y="3378661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18B4533-FCE4-65CE-200A-670A8F7F7383}"/>
                </a:ext>
              </a:extLst>
            </p:cNvPr>
            <p:cNvSpPr/>
            <p:nvPr/>
          </p:nvSpPr>
          <p:spPr>
            <a:xfrm>
              <a:off x="9747686" y="3774762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50B7B94-369A-9437-E447-E76BB6D26032}"/>
              </a:ext>
            </a:extLst>
          </p:cNvPr>
          <p:cNvGrpSpPr/>
          <p:nvPr/>
        </p:nvGrpSpPr>
        <p:grpSpPr>
          <a:xfrm rot="16200000">
            <a:off x="2006832" y="3513313"/>
            <a:ext cx="368300" cy="1584404"/>
            <a:chOff x="9747686" y="2586459"/>
            <a:chExt cx="368300" cy="158440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DD70B2A-B8BA-3320-B4E9-257A1CE4CFE6}"/>
                </a:ext>
              </a:extLst>
            </p:cNvPr>
            <p:cNvSpPr/>
            <p:nvPr/>
          </p:nvSpPr>
          <p:spPr>
            <a:xfrm>
              <a:off x="9747686" y="2586459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C56D31-B754-520E-6F6B-EEC3EAC028B1}"/>
                </a:ext>
              </a:extLst>
            </p:cNvPr>
            <p:cNvSpPr/>
            <p:nvPr/>
          </p:nvSpPr>
          <p:spPr>
            <a:xfrm>
              <a:off x="9747686" y="2982560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9B64193-0642-3B8A-5534-2801F01602C8}"/>
                </a:ext>
              </a:extLst>
            </p:cNvPr>
            <p:cNvSpPr/>
            <p:nvPr/>
          </p:nvSpPr>
          <p:spPr>
            <a:xfrm>
              <a:off x="9747686" y="3378661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348AA7D-6D1E-232F-D7D3-311111FF34D1}"/>
                </a:ext>
              </a:extLst>
            </p:cNvPr>
            <p:cNvSpPr/>
            <p:nvPr/>
          </p:nvSpPr>
          <p:spPr>
            <a:xfrm>
              <a:off x="9747686" y="3774762"/>
              <a:ext cx="368300" cy="3961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箭头: 下 46">
            <a:extLst>
              <a:ext uri="{FF2B5EF4-FFF2-40B4-BE49-F238E27FC236}">
                <a16:creationId xmlns:a16="http://schemas.microsoft.com/office/drawing/2014/main" id="{3865565E-385A-9F84-DB1A-70CA8D932ADE}"/>
              </a:ext>
            </a:extLst>
          </p:cNvPr>
          <p:cNvSpPr/>
          <p:nvPr/>
        </p:nvSpPr>
        <p:spPr>
          <a:xfrm>
            <a:off x="2093937" y="1604583"/>
            <a:ext cx="484632" cy="4742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下 47">
            <a:extLst>
              <a:ext uri="{FF2B5EF4-FFF2-40B4-BE49-F238E27FC236}">
                <a16:creationId xmlns:a16="http://schemas.microsoft.com/office/drawing/2014/main" id="{3DFA64A7-78D8-F9AC-AC88-816E075F7482}"/>
              </a:ext>
            </a:extLst>
          </p:cNvPr>
          <p:cNvSpPr/>
          <p:nvPr/>
        </p:nvSpPr>
        <p:spPr>
          <a:xfrm>
            <a:off x="2072495" y="5355439"/>
            <a:ext cx="484632" cy="4742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5C8B52F-B0AC-6D4B-06B7-69C696B27E66}"/>
              </a:ext>
            </a:extLst>
          </p:cNvPr>
          <p:cNvCxnSpPr>
            <a:cxnSpLocks/>
          </p:cNvCxnSpPr>
          <p:nvPr/>
        </p:nvCxnSpPr>
        <p:spPr>
          <a:xfrm>
            <a:off x="844085" y="2805475"/>
            <a:ext cx="501094" cy="2303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EC78AC1C-59B2-9B94-581F-E75A12BF6CB3}"/>
              </a:ext>
            </a:extLst>
          </p:cNvPr>
          <p:cNvCxnSpPr>
            <a:cxnSpLocks/>
          </p:cNvCxnSpPr>
          <p:nvPr/>
        </p:nvCxnSpPr>
        <p:spPr>
          <a:xfrm flipH="1">
            <a:off x="3139756" y="2771110"/>
            <a:ext cx="604968" cy="255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D9A9BFAE-D200-E976-DE92-B4ED80C311BE}"/>
              </a:ext>
            </a:extLst>
          </p:cNvPr>
          <p:cNvCxnSpPr>
            <a:cxnSpLocks/>
          </p:cNvCxnSpPr>
          <p:nvPr/>
        </p:nvCxnSpPr>
        <p:spPr>
          <a:xfrm flipH="1" flipV="1">
            <a:off x="3126200" y="4566243"/>
            <a:ext cx="409657" cy="241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351AC91-BDD0-0A14-C454-1FA4EBC9ABEF}"/>
              </a:ext>
            </a:extLst>
          </p:cNvPr>
          <p:cNvCxnSpPr>
            <a:cxnSpLocks/>
          </p:cNvCxnSpPr>
          <p:nvPr/>
        </p:nvCxnSpPr>
        <p:spPr>
          <a:xfrm flipV="1">
            <a:off x="822819" y="4531309"/>
            <a:ext cx="402340" cy="2764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箭头: 下 71">
            <a:extLst>
              <a:ext uri="{FF2B5EF4-FFF2-40B4-BE49-F238E27FC236}">
                <a16:creationId xmlns:a16="http://schemas.microsoft.com/office/drawing/2014/main" id="{127E6A62-E387-7173-5E30-D117D34D15E2}"/>
              </a:ext>
            </a:extLst>
          </p:cNvPr>
          <p:cNvSpPr/>
          <p:nvPr/>
        </p:nvSpPr>
        <p:spPr>
          <a:xfrm>
            <a:off x="2041506" y="3480240"/>
            <a:ext cx="484632" cy="5835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169B568-4216-212D-1131-F26637830CEC}"/>
              </a:ext>
            </a:extLst>
          </p:cNvPr>
          <p:cNvSpPr txBox="1"/>
          <p:nvPr/>
        </p:nvSpPr>
        <p:spPr>
          <a:xfrm flipH="1">
            <a:off x="3990631" y="2054857"/>
            <a:ext cx="126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768</a:t>
            </a:r>
            <a:r>
              <a:rPr lang="zh-CN" altLang="en-US" dirty="0">
                <a:latin typeface="+mj-lt"/>
              </a:rPr>
              <a:t>维向量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3391501-CB84-BBBD-FBB1-843AC426CC04}"/>
              </a:ext>
            </a:extLst>
          </p:cNvPr>
          <p:cNvSpPr txBox="1"/>
          <p:nvPr/>
        </p:nvSpPr>
        <p:spPr>
          <a:xfrm flipH="1">
            <a:off x="2868409" y="3554769"/>
            <a:ext cx="126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标量量化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D58BB16-3D41-AA7E-220A-A88DABBA5D83}"/>
              </a:ext>
            </a:extLst>
          </p:cNvPr>
          <p:cNvSpPr txBox="1"/>
          <p:nvPr/>
        </p:nvSpPr>
        <p:spPr>
          <a:xfrm flipH="1">
            <a:off x="3535857" y="2968374"/>
            <a:ext cx="126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66</a:t>
            </a:r>
            <a:r>
              <a:rPr lang="zh-CN" altLang="en-US" dirty="0">
                <a:latin typeface="+mj-lt"/>
              </a:rPr>
              <a:t>维向量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98CB498-D18D-665F-2855-76EB03EDAE30}"/>
              </a:ext>
            </a:extLst>
          </p:cNvPr>
          <p:cNvSpPr txBox="1"/>
          <p:nvPr/>
        </p:nvSpPr>
        <p:spPr>
          <a:xfrm>
            <a:off x="3596604" y="4136070"/>
            <a:ext cx="1207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66</a:t>
            </a:r>
            <a:r>
              <a:rPr lang="zh-CN" altLang="en-US" dirty="0">
                <a:latin typeface="+mj-lt"/>
              </a:rPr>
              <a:t>维向量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5A4C509C-A9CD-16CC-F270-ED3CC18FF134}"/>
              </a:ext>
            </a:extLst>
          </p:cNvPr>
          <p:cNvSpPr txBox="1"/>
          <p:nvPr/>
        </p:nvSpPr>
        <p:spPr>
          <a:xfrm flipH="1">
            <a:off x="3934148" y="4887333"/>
            <a:ext cx="126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768</a:t>
            </a:r>
            <a:r>
              <a:rPr lang="zh-CN" altLang="en-US" dirty="0">
                <a:latin typeface="+mj-lt"/>
              </a:rPr>
              <a:t>维向量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6F8F527-9593-4286-A443-A6964C65AD38}"/>
              </a:ext>
            </a:extLst>
          </p:cNvPr>
          <p:cNvSpPr txBox="1"/>
          <p:nvPr/>
        </p:nvSpPr>
        <p:spPr>
          <a:xfrm flipH="1">
            <a:off x="1914312" y="4538991"/>
            <a:ext cx="86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Linear</a:t>
            </a:r>
            <a:endParaRPr lang="zh-CN" altLang="en-US" dirty="0">
              <a:latin typeface="+mj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1FCBFB3-2A18-47BC-96E1-BDDADEE5A1F0}"/>
              </a:ext>
            </a:extLst>
          </p:cNvPr>
          <p:cNvSpPr txBox="1"/>
          <p:nvPr/>
        </p:nvSpPr>
        <p:spPr>
          <a:xfrm flipH="1">
            <a:off x="1926125" y="2606388"/>
            <a:ext cx="86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Linear</a:t>
            </a:r>
            <a:endParaRPr lang="zh-CN" altLang="en-US" dirty="0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2CB657-B5F5-E614-7A1B-0AD17E77417D}"/>
              </a:ext>
            </a:extLst>
          </p:cNvPr>
          <p:cNvSpPr/>
          <p:nvPr/>
        </p:nvSpPr>
        <p:spPr>
          <a:xfrm>
            <a:off x="6978920" y="865670"/>
            <a:ext cx="38331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标量量化</a:t>
            </a:r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矢量量化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1C2A311-733A-EE74-68BE-CF6BDA686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16521"/>
              </p:ext>
            </p:extLst>
          </p:nvPr>
        </p:nvGraphicFramePr>
        <p:xfrm>
          <a:off x="6243832" y="1526193"/>
          <a:ext cx="5059738" cy="20470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509">
                  <a:extLst>
                    <a:ext uri="{9D8B030D-6E8A-4147-A177-3AD203B41FA5}">
                      <a16:colId xmlns:a16="http://schemas.microsoft.com/office/drawing/2014/main" val="2022881511"/>
                    </a:ext>
                  </a:extLst>
                </a:gridCol>
                <a:gridCol w="1239725">
                  <a:extLst>
                    <a:ext uri="{9D8B030D-6E8A-4147-A177-3AD203B41FA5}">
                      <a16:colId xmlns:a16="http://schemas.microsoft.com/office/drawing/2014/main" val="4229161095"/>
                    </a:ext>
                  </a:extLst>
                </a:gridCol>
                <a:gridCol w="1559230">
                  <a:extLst>
                    <a:ext uri="{9D8B030D-6E8A-4147-A177-3AD203B41FA5}">
                      <a16:colId xmlns:a16="http://schemas.microsoft.com/office/drawing/2014/main" val="1315356887"/>
                    </a:ext>
                  </a:extLst>
                </a:gridCol>
                <a:gridCol w="1133274">
                  <a:extLst>
                    <a:ext uri="{9D8B030D-6E8A-4147-A177-3AD203B41FA5}">
                      <a16:colId xmlns:a16="http://schemas.microsoft.com/office/drawing/2014/main" val="661568599"/>
                    </a:ext>
                  </a:extLst>
                </a:gridCol>
              </a:tblGrid>
              <a:tr h="810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矢量量化</a:t>
                      </a:r>
                      <a:endParaRPr lang="en-US" altLang="zh-CN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标量量化</a:t>
                      </a:r>
                      <a:endParaRPr lang="en-US" altLang="zh-CN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046018"/>
                  </a:ext>
                </a:extLst>
              </a:tr>
              <a:tr h="596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方案</a:t>
                      </a:r>
                      <a:endParaRPr lang="en-US" altLang="zh-CN" baseline="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训练码本</a:t>
                      </a:r>
                      <a:endParaRPr lang="en-US" altLang="zh-CN" baseline="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0-1</a:t>
                      </a:r>
                      <a:r>
                        <a:rPr lang="zh-CN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量化</a:t>
                      </a:r>
                      <a:endParaRPr lang="en-US" altLang="zh-CN" baseline="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Min-max</a:t>
                      </a:r>
                      <a:r>
                        <a:rPr lang="zh-CN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量化</a:t>
                      </a:r>
                      <a:endParaRPr lang="en-US" altLang="zh-CN" baseline="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9977526"/>
                  </a:ext>
                </a:extLst>
              </a:tr>
              <a:tr h="596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Inference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0.959330</a:t>
                      </a:r>
                      <a:endParaRPr lang="en-US" altLang="zh-CN" baseline="0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0.924853</a:t>
                      </a:r>
                      <a:endParaRPr lang="en-US" altLang="zh-CN" baseline="0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0.937556</a:t>
                      </a:r>
                      <a:endParaRPr lang="en-US" altLang="zh-CN" baseline="0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95084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C510F03-1ABE-2B49-5311-651729C0799B}"/>
              </a:ext>
            </a:extLst>
          </p:cNvPr>
          <p:cNvSpPr txBox="1"/>
          <p:nvPr/>
        </p:nvSpPr>
        <p:spPr>
          <a:xfrm>
            <a:off x="5575635" y="3995433"/>
            <a:ext cx="6312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lt"/>
              </a:rPr>
              <a:t>矢量量化码本仍然参与训练</a:t>
            </a:r>
            <a:r>
              <a:rPr lang="zh-CN" altLang="en-US" dirty="0">
                <a:latin typeface="+mj-lt"/>
              </a:rPr>
              <a:t>。压缩后的</a:t>
            </a:r>
            <a:r>
              <a:rPr lang="en-US" altLang="zh-CN" dirty="0">
                <a:latin typeface="+mj-lt"/>
              </a:rPr>
              <a:t>CSI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逐元素</a:t>
            </a:r>
            <a:r>
              <a:rPr lang="zh-CN" altLang="en-US" dirty="0">
                <a:latin typeface="+mj-lt"/>
              </a:rPr>
              <a:t>地查阅码本，进行量化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527D96-C4A7-091E-5FDA-A8E31728240F}"/>
              </a:ext>
            </a:extLst>
          </p:cNvPr>
          <p:cNvSpPr txBox="1"/>
          <p:nvPr/>
        </p:nvSpPr>
        <p:spPr>
          <a:xfrm>
            <a:off x="5544389" y="4807742"/>
            <a:ext cx="6312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j-lt"/>
              </a:rPr>
              <a:t>均匀标量量化</a:t>
            </a:r>
            <a:r>
              <a:rPr lang="zh-CN" altLang="en-US" dirty="0">
                <a:latin typeface="+mj-lt"/>
              </a:rPr>
              <a:t>是</a:t>
            </a:r>
            <a:r>
              <a:rPr lang="en-US" altLang="zh-CN" dirty="0">
                <a:latin typeface="+mj-lt"/>
              </a:rPr>
              <a:t>Training</a:t>
            </a:r>
            <a:r>
              <a:rPr lang="zh-CN" altLang="en-US" dirty="0">
                <a:latin typeface="+mj-lt"/>
              </a:rPr>
              <a:t>时没有量化层，只有</a:t>
            </a:r>
            <a:r>
              <a:rPr lang="en-US" altLang="zh-CN" dirty="0">
                <a:latin typeface="+mj-lt"/>
              </a:rPr>
              <a:t>Encoder-Decoder</a:t>
            </a:r>
            <a:r>
              <a:rPr lang="zh-CN" altLang="en-US" dirty="0">
                <a:latin typeface="+mj-lt"/>
              </a:rPr>
              <a:t>。</a:t>
            </a:r>
            <a:r>
              <a:rPr lang="en-US" altLang="zh-CN" dirty="0">
                <a:latin typeface="+mj-lt"/>
              </a:rPr>
              <a:t>Inference</a:t>
            </a:r>
            <a:r>
              <a:rPr lang="zh-CN" altLang="en-US" dirty="0">
                <a:latin typeface="+mj-lt"/>
              </a:rPr>
              <a:t>时，</a:t>
            </a:r>
            <a:r>
              <a:rPr lang="en-US" altLang="zh-CN" dirty="0">
                <a:latin typeface="+mj-lt"/>
              </a:rPr>
              <a:t>Encoder</a:t>
            </a:r>
            <a:r>
              <a:rPr lang="zh-CN" altLang="en-US" dirty="0">
                <a:latin typeface="+mj-lt"/>
              </a:rPr>
              <a:t>的输出经过量化后再经过</a:t>
            </a:r>
            <a:r>
              <a:rPr lang="en-US" altLang="zh-CN" dirty="0">
                <a:latin typeface="+mj-lt"/>
              </a:rPr>
              <a:t>Decoder</a:t>
            </a:r>
            <a:r>
              <a:rPr lang="zh-CN" altLang="en-US" dirty="0">
                <a:latin typeface="+mj-lt"/>
              </a:rPr>
              <a:t>。此处采用</a:t>
            </a:r>
            <a:r>
              <a:rPr lang="en-US" altLang="zh-CN" dirty="0">
                <a:latin typeface="+mj-lt"/>
              </a:rPr>
              <a:t>Min-max</a:t>
            </a:r>
            <a:r>
              <a:rPr lang="zh-CN" altLang="en-US" dirty="0">
                <a:latin typeface="+mj-lt"/>
              </a:rPr>
              <a:t>量化</a:t>
            </a:r>
            <a:endParaRPr lang="en-US" altLang="zh-CN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第一个结果在</a:t>
            </a:r>
            <a:r>
              <a:rPr lang="en-US" altLang="zh-CN" dirty="0">
                <a:latin typeface="+mj-lt"/>
              </a:rPr>
              <a:t>Encoder</a:t>
            </a:r>
            <a:r>
              <a:rPr lang="zh-CN" altLang="en-US" dirty="0">
                <a:latin typeface="+mj-lt"/>
              </a:rPr>
              <a:t>后的压缩部分加入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sigmoid</a:t>
            </a:r>
            <a:r>
              <a:rPr lang="zh-CN" altLang="en-US" dirty="0">
                <a:solidFill>
                  <a:srgbClr val="FF0000"/>
                </a:solidFill>
                <a:latin typeface="+mj-lt"/>
              </a:rPr>
              <a:t>的激活</a:t>
            </a:r>
            <a:r>
              <a:rPr lang="zh-CN" altLang="en-US" dirty="0">
                <a:latin typeface="+mj-lt"/>
              </a:rPr>
              <a:t>，使得</a:t>
            </a:r>
            <a:r>
              <a:rPr lang="zh-CN" altLang="en-US" dirty="0">
                <a:solidFill>
                  <a:srgbClr val="FF0000"/>
                </a:solidFill>
                <a:latin typeface="+mj-lt"/>
              </a:rPr>
              <a:t>输出限定在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0-1</a:t>
            </a:r>
            <a:r>
              <a:rPr lang="zh-CN" altLang="en-US" dirty="0">
                <a:solidFill>
                  <a:srgbClr val="FF0000"/>
                </a:solidFill>
                <a:latin typeface="+mj-lt"/>
              </a:rPr>
              <a:t>之间</a:t>
            </a:r>
            <a:r>
              <a:rPr lang="zh-CN" altLang="en-US" dirty="0">
                <a:latin typeface="+mj-lt"/>
              </a:rPr>
              <a:t>。</a:t>
            </a:r>
            <a:endParaRPr lang="en-US" altLang="zh-CN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第二量化范围在</a:t>
            </a:r>
            <a:r>
              <a:rPr lang="en-US" altLang="zh-CN" dirty="0">
                <a:latin typeface="+mj-lt"/>
              </a:rPr>
              <a:t>[-11.207466, 10.456187]</a:t>
            </a:r>
            <a:r>
              <a:rPr lang="zh-CN" altLang="en-US" dirty="0">
                <a:latin typeface="+mj-lt"/>
              </a:rPr>
              <a:t>中。</a:t>
            </a:r>
          </a:p>
        </p:txBody>
      </p:sp>
    </p:spTree>
    <p:extLst>
      <p:ext uri="{BB962C8B-B14F-4D97-AF65-F5344CB8AC3E}">
        <p14:creationId xmlns:p14="http://schemas.microsoft.com/office/powerpoint/2010/main" val="325161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F2052-35E6-8BB4-246F-531A5FFA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9088C1D-00C9-EE56-854F-F5E1B2880CF6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7145A60-3584-A41A-6719-DA4ADED8A1AC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C1BC5530-6334-7FEB-E309-6A113932003D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CCB77B6-BE26-92CB-1A0D-ADCB2D6D68DB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AF71A7F-7C87-B43D-236B-20CB90E22E91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A9D80065-F1C5-1A73-5A54-52D102143143}"/>
                </a:ext>
              </a:extLst>
            </p:cNvPr>
            <p:cNvSpPr txBox="1"/>
            <p:nvPr/>
          </p:nvSpPr>
          <p:spPr>
            <a:xfrm>
              <a:off x="1055687" y="140904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基于</a:t>
              </a: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AI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的</a:t>
              </a: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CSI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809D8529-3EC7-0B1E-9BC7-15F331548749}"/>
              </a:ext>
            </a:extLst>
          </p:cNvPr>
          <p:cNvSpPr txBox="1">
            <a:spLocks/>
          </p:cNvSpPr>
          <p:nvPr/>
        </p:nvSpPr>
        <p:spPr bwMode="auto">
          <a:xfrm>
            <a:off x="280450" y="845620"/>
            <a:ext cx="11158705" cy="228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marR="0" lvl="1" indent="-342900">
              <a:lnSpc>
                <a:spcPct val="125000"/>
              </a:lnSpc>
              <a:spcBef>
                <a:spcPts val="300"/>
              </a:spcBef>
              <a:buClr>
                <a:srgbClr val="114F9B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zh-CN" altLang="en-US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研究现状及挑战</a:t>
            </a:r>
            <a:endParaRPr lang="en-US" altLang="zh-CN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6000" lvl="1">
              <a:lnSpc>
                <a:spcPct val="125000"/>
              </a:lnSpc>
              <a:spcBef>
                <a:spcPts val="600"/>
              </a:spcBef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天线数量增多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显式反馈开销大 </a:t>
            </a:r>
            <a:r>
              <a:rPr lang="en-US" altLang="zh-CN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000" b="1" kern="0" dirty="0">
                <a:solidFill>
                  <a:srgbClr val="C00000"/>
                </a:solidFill>
              </a:rPr>
              <a:t>隐式反馈</a:t>
            </a:r>
            <a:endParaRPr lang="en-US" altLang="zh-CN" sz="2000" kern="0" baseline="30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6000" marR="0" lvl="1" indent="-28575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013A8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码本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分辨率低、配置固定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反馈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精度低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反馈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6000" lvl="1">
              <a:lnSpc>
                <a:spcPct val="125000"/>
              </a:lnSpc>
              <a:spcBef>
                <a:spcPts val="600"/>
              </a:spcBef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kern="0" dirty="0">
                <a:solidFill>
                  <a:srgbClr val="C00000"/>
                </a:solidFill>
              </a:rPr>
              <a:t>压缩感知</a:t>
            </a:r>
            <a:r>
              <a:rPr lang="zh-CN" altLang="en-US" sz="2000" kern="0" dirty="0"/>
              <a:t>依赖稀疏性、复杂度高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难以适用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反馈</a:t>
            </a:r>
            <a:r>
              <a:rPr lang="en-US" altLang="zh-CN" sz="2000" b="1" kern="0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576000" marR="0" lvl="1" indent="-28575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4792D7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lang="en-US" altLang="zh-CN" sz="2000" kern="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79B0EB-CDB4-8A9A-226C-C906C5D46072}"/>
              </a:ext>
            </a:extLst>
          </p:cNvPr>
          <p:cNvSpPr txBox="1"/>
          <p:nvPr/>
        </p:nvSpPr>
        <p:spPr>
          <a:xfrm>
            <a:off x="8109963" y="3522421"/>
            <a:ext cx="352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5G NR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规范中基于码本的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8C8DDBF-321A-5313-0845-DFD1EFE00705}"/>
              </a:ext>
            </a:extLst>
          </p:cNvPr>
          <p:cNvSpPr/>
          <p:nvPr/>
        </p:nvSpPr>
        <p:spPr>
          <a:xfrm>
            <a:off x="1497818" y="2880075"/>
            <a:ext cx="4773671" cy="6675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假设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理想信道估计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上行链路</a:t>
            </a:r>
            <a:endParaRPr lang="en-US" altLang="zh-CN" sz="20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忽略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信道估计误差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量化误差</a:t>
            </a:r>
            <a:endParaRPr lang="en-US" altLang="zh-CN" sz="20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AF21EC8-91F0-32E1-378A-EA9457CB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606" y="1104346"/>
            <a:ext cx="4024238" cy="230411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A970632-39AA-E25B-051B-271F62E8943A}"/>
              </a:ext>
            </a:extLst>
          </p:cNvPr>
          <p:cNvSpPr/>
          <p:nvPr/>
        </p:nvSpPr>
        <p:spPr>
          <a:xfrm>
            <a:off x="0" y="3830198"/>
            <a:ext cx="5376973" cy="472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spcBef>
                <a:spcPts val="600"/>
              </a:spcBef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zh-CN" altLang="en-US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自编码器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反馈架构</a:t>
            </a:r>
            <a:endParaRPr lang="en-US" altLang="zh-CN" sz="2200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9" name="Picture 33" descr="2-1 CSI反馈">
            <a:extLst>
              <a:ext uri="{FF2B5EF4-FFF2-40B4-BE49-F238E27FC236}">
                <a16:creationId xmlns:a16="http://schemas.microsoft.com/office/drawing/2014/main" id="{52547266-F3F1-2907-58FC-32C18CBB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38" y="4419313"/>
            <a:ext cx="5269544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5848102-691E-B579-E300-B52B3D7B60DD}"/>
              </a:ext>
            </a:extLst>
          </p:cNvPr>
          <p:cNvSpPr txBox="1"/>
          <p:nvPr/>
        </p:nvSpPr>
        <p:spPr>
          <a:xfrm>
            <a:off x="11347939" y="5433019"/>
            <a:ext cx="8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1237FE8-2B58-896F-2187-59BECFFDE293}"/>
                  </a:ext>
                </a:extLst>
              </p:cNvPr>
              <p:cNvSpPr/>
              <p:nvPr/>
            </p:nvSpPr>
            <p:spPr>
              <a:xfrm>
                <a:off x="6190694" y="4930513"/>
                <a:ext cx="1793248" cy="417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𝑒𝑛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1237FE8-2B58-896F-2187-59BECFFDE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94" y="4930513"/>
                <a:ext cx="1793248" cy="417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E91E1CE6-22CA-EA34-69CF-0BCBAD6A6FD4}"/>
              </a:ext>
            </a:extLst>
          </p:cNvPr>
          <p:cNvSpPr/>
          <p:nvPr/>
        </p:nvSpPr>
        <p:spPr>
          <a:xfrm>
            <a:off x="6413896" y="4568898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编码器压缩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61C5DA7-0DE0-EEEA-EEB2-87DFF65BC13C}"/>
              </a:ext>
            </a:extLst>
          </p:cNvPr>
          <p:cNvSpPr/>
          <p:nvPr/>
        </p:nvSpPr>
        <p:spPr>
          <a:xfrm>
            <a:off x="9543582" y="4524997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解码器重建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CA99BC2-6B35-A714-6ABC-7EFE959F107F}"/>
                  </a:ext>
                </a:extLst>
              </p:cNvPr>
              <p:cNvSpPr/>
              <p:nvPr/>
            </p:nvSpPr>
            <p:spPr>
              <a:xfrm>
                <a:off x="9312589" y="4955867"/>
                <a:ext cx="1808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ac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CA99BC2-6B35-A714-6ABC-7EFE959F1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589" y="4955867"/>
                <a:ext cx="1808829" cy="369332"/>
              </a:xfrm>
              <a:prstGeom prst="rect">
                <a:avLst/>
              </a:prstGeom>
              <a:blipFill>
                <a:blip r:embed="rId6"/>
                <a:stretch>
                  <a:fillRect t="-6557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箭头: 右 35">
            <a:extLst>
              <a:ext uri="{FF2B5EF4-FFF2-40B4-BE49-F238E27FC236}">
                <a16:creationId xmlns:a16="http://schemas.microsoft.com/office/drawing/2014/main" id="{DCC235BF-B065-67F8-A109-51D5A3AF187E}"/>
              </a:ext>
            </a:extLst>
          </p:cNvPr>
          <p:cNvSpPr/>
          <p:nvPr/>
        </p:nvSpPr>
        <p:spPr>
          <a:xfrm>
            <a:off x="8081982" y="4731313"/>
            <a:ext cx="1143608" cy="533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1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132A6B2-EE74-A538-95B1-1339E65CB21B}"/>
                  </a:ext>
                </a:extLst>
              </p:cNvPr>
              <p:cNvSpPr/>
              <p:nvPr/>
            </p:nvSpPr>
            <p:spPr>
              <a:xfrm>
                <a:off x="5807419" y="5393508"/>
                <a:ext cx="5195589" cy="556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</m:sub>
                          </m:sSub>
                        </m:lim>
                      </m:limLow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𝑒𝑛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𝑒𝑛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132A6B2-EE74-A538-95B1-1339E65CB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419" y="5393508"/>
                <a:ext cx="5195589" cy="556563"/>
              </a:xfrm>
              <a:prstGeom prst="rect">
                <a:avLst/>
              </a:prstGeom>
              <a:blipFill>
                <a:blip r:embed="rId7"/>
                <a:stretch>
                  <a:fillRect t="-3297" b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7C5CD6CE-B7FB-DEC9-E63A-4D4837BB798E}"/>
              </a:ext>
            </a:extLst>
          </p:cNvPr>
          <p:cNvSpPr txBox="1"/>
          <p:nvPr/>
        </p:nvSpPr>
        <p:spPr>
          <a:xfrm>
            <a:off x="11347939" y="4790206"/>
            <a:ext cx="8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11AF085-2ED9-E05E-54E3-01AF131B813F}"/>
              </a:ext>
            </a:extLst>
          </p:cNvPr>
          <p:cNvSpPr/>
          <p:nvPr/>
        </p:nvSpPr>
        <p:spPr>
          <a:xfrm>
            <a:off x="5716514" y="3837204"/>
            <a:ext cx="5722641" cy="47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000" lvl="1" indent="-285750">
              <a:lnSpc>
                <a:spcPct val="125000"/>
              </a:lnSpc>
              <a:spcBef>
                <a:spcPts val="600"/>
              </a:spcBef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将压缩</a:t>
            </a:r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重建过程建模为</a:t>
            </a:r>
            <a:r>
              <a:rPr lang="zh-CN" altLang="en-US" sz="2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优化问题</a:t>
            </a:r>
            <a:endParaRPr lang="en-US" altLang="zh-CN" sz="2200" b="1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8A95D8-F55F-C3E1-9327-ED44908B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617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0FFAF-9032-C01D-9CB3-6FC26F6E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147B09F-1169-9716-6C9E-5346CF2629DB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3D79534-6709-B4E9-684C-5A3C39541B34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57174C6B-DDCA-79E7-2510-83F04546F702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A878107B-A22D-1A5D-DBB2-261672BCA733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BF436FC-D982-2A54-4FAE-CC99592F04E5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16CE7F58-D3A0-1EC2-CEAE-B78954394E4A}"/>
                </a:ext>
              </a:extLst>
            </p:cNvPr>
            <p:cNvSpPr txBox="1"/>
            <p:nvPr/>
          </p:nvSpPr>
          <p:spPr>
            <a:xfrm>
              <a:off x="1055687" y="140904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基于</a:t>
              </a: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AI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的</a:t>
              </a: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CSI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1" name="右箭头 2">
            <a:extLst>
              <a:ext uri="{FF2B5EF4-FFF2-40B4-BE49-F238E27FC236}">
                <a16:creationId xmlns:a16="http://schemas.microsoft.com/office/drawing/2014/main" id="{9ABF44F1-FFBB-0353-D63E-5C5573591AF4}"/>
              </a:ext>
            </a:extLst>
          </p:cNvPr>
          <p:cNvSpPr/>
          <p:nvPr/>
        </p:nvSpPr>
        <p:spPr>
          <a:xfrm>
            <a:off x="621873" y="3090864"/>
            <a:ext cx="11327949" cy="2526860"/>
          </a:xfrm>
          <a:prstGeom prst="rightArrow">
            <a:avLst>
              <a:gd name="adj1" fmla="val 64584"/>
              <a:gd name="adj2" fmla="val 56916"/>
            </a:avLst>
          </a:prstGeom>
          <a:solidFill>
            <a:srgbClr val="CDD4E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圆角矩形">
            <a:extLst>
              <a:ext uri="{FF2B5EF4-FFF2-40B4-BE49-F238E27FC236}">
                <a16:creationId xmlns:a16="http://schemas.microsoft.com/office/drawing/2014/main" id="{2D1C7CBB-B0B2-9A5B-730D-10AFD534FC6D}"/>
              </a:ext>
            </a:extLst>
          </p:cNvPr>
          <p:cNvSpPr/>
          <p:nvPr/>
        </p:nvSpPr>
        <p:spPr>
          <a:xfrm>
            <a:off x="5026640" y="3800246"/>
            <a:ext cx="1521027" cy="1191108"/>
          </a:xfrm>
          <a:prstGeom prst="roundRect">
            <a:avLst>
              <a:gd name="adj" fmla="val 12025"/>
            </a:avLst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700"/>
              </a:spcBef>
              <a:defRPr>
                <a:solidFill>
                  <a:srgbClr val="FFFFFF"/>
                </a:solidFill>
              </a:defRPr>
            </a:pPr>
            <a:r>
              <a:rPr lang="zh-CN" altLang="en-US" sz="20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首次提出</a:t>
            </a:r>
            <a:r>
              <a:rPr lang="en-US" altLang="zh-CN" sz="2000" b="1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inter-vendor</a:t>
            </a:r>
            <a:r>
              <a:rPr lang="zh-CN" altLang="en-US" sz="20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</a:t>
            </a:r>
          </a:p>
        </p:txBody>
      </p:sp>
      <p:sp>
        <p:nvSpPr>
          <p:cNvPr id="59" name="文本框 12">
            <a:extLst>
              <a:ext uri="{FF2B5EF4-FFF2-40B4-BE49-F238E27FC236}">
                <a16:creationId xmlns:a16="http://schemas.microsoft.com/office/drawing/2014/main" id="{2EEF02D0-5077-7D61-2957-05CD2EAD4460}"/>
              </a:ext>
            </a:extLst>
          </p:cNvPr>
          <p:cNvSpPr txBox="1"/>
          <p:nvPr/>
        </p:nvSpPr>
        <p:spPr>
          <a:xfrm>
            <a:off x="3078350" y="6255431"/>
            <a:ext cx="606778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A40000"/>
                </a:solidFill>
              </a:rPr>
              <a:t>基于</a:t>
            </a:r>
            <a:r>
              <a:rPr lang="en-US" altLang="zh-CN" sz="2400" dirty="0">
                <a:solidFill>
                  <a:srgbClr val="A40000"/>
                </a:solidFill>
              </a:rPr>
              <a:t>AI</a:t>
            </a:r>
            <a:r>
              <a:rPr lang="zh-CN" altLang="en-US" sz="2400" dirty="0">
                <a:solidFill>
                  <a:srgbClr val="A40000"/>
                </a:solidFill>
              </a:rPr>
              <a:t>的</a:t>
            </a:r>
            <a:r>
              <a:rPr lang="en-US" altLang="zh-CN" sz="2400" dirty="0">
                <a:solidFill>
                  <a:srgbClr val="A40000"/>
                </a:solidFill>
              </a:rPr>
              <a:t>CSI</a:t>
            </a:r>
            <a:r>
              <a:rPr lang="zh-CN" altLang="en-US" sz="2400" dirty="0">
                <a:solidFill>
                  <a:srgbClr val="A40000"/>
                </a:solidFill>
              </a:rPr>
              <a:t>反馈在</a:t>
            </a:r>
            <a:r>
              <a:rPr lang="en-US" altLang="zh-CN" sz="2400" dirty="0">
                <a:solidFill>
                  <a:srgbClr val="A40000"/>
                </a:solidFill>
              </a:rPr>
              <a:t>6G</a:t>
            </a:r>
            <a:r>
              <a:rPr lang="zh-CN" altLang="en-US" sz="2400" dirty="0">
                <a:solidFill>
                  <a:srgbClr val="A40000"/>
                </a:solidFill>
              </a:rPr>
              <a:t>中依然是重点议题</a:t>
            </a:r>
            <a:endParaRPr lang="zh-CN" altLang="en-US" sz="2400" dirty="0">
              <a:solidFill>
                <a:srgbClr val="A4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圆角矩形">
            <a:extLst>
              <a:ext uri="{FF2B5EF4-FFF2-40B4-BE49-F238E27FC236}">
                <a16:creationId xmlns:a16="http://schemas.microsoft.com/office/drawing/2014/main" id="{B1048B6C-4A26-B2AC-7AF4-9B09F672C939}"/>
              </a:ext>
            </a:extLst>
          </p:cNvPr>
          <p:cNvSpPr/>
          <p:nvPr/>
        </p:nvSpPr>
        <p:spPr>
          <a:xfrm>
            <a:off x="2925464" y="3775510"/>
            <a:ext cx="1726325" cy="1215844"/>
          </a:xfrm>
          <a:prstGeom prst="roundRect">
            <a:avLst>
              <a:gd name="adj" fmla="val 14348"/>
            </a:avLst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700"/>
              </a:spcBef>
              <a:defRPr>
                <a:solidFill>
                  <a:srgbClr val="FFFFFF"/>
                </a:solidFill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增强型反馈</a:t>
            </a:r>
            <a:r>
              <a:rPr lang="zh-CN" altLang="en-US" sz="20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方案、结果收集</a:t>
            </a:r>
          </a:p>
        </p:txBody>
      </p:sp>
      <p:sp>
        <p:nvSpPr>
          <p:cNvPr id="63" name="圆角矩形">
            <a:extLst>
              <a:ext uri="{FF2B5EF4-FFF2-40B4-BE49-F238E27FC236}">
                <a16:creationId xmlns:a16="http://schemas.microsoft.com/office/drawing/2014/main" id="{E43561B9-76AF-6A13-8F4C-F7936CC73B57}"/>
              </a:ext>
            </a:extLst>
          </p:cNvPr>
          <p:cNvSpPr/>
          <p:nvPr/>
        </p:nvSpPr>
        <p:spPr>
          <a:xfrm>
            <a:off x="805348" y="3775511"/>
            <a:ext cx="1810262" cy="1215843"/>
          </a:xfrm>
          <a:prstGeom prst="roundRect">
            <a:avLst>
              <a:gd name="adj" fmla="val 14348"/>
            </a:avLst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700"/>
              </a:spcBef>
              <a:defRPr>
                <a:solidFill>
                  <a:srgbClr val="FFFFFF"/>
                </a:solidFill>
              </a:defRPr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确认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性能指标模型方案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2" name="圆角矩形">
            <a:extLst>
              <a:ext uri="{FF2B5EF4-FFF2-40B4-BE49-F238E27FC236}">
                <a16:creationId xmlns:a16="http://schemas.microsoft.com/office/drawing/2014/main" id="{BE678597-E053-19C7-252D-F222619B65B9}"/>
              </a:ext>
            </a:extLst>
          </p:cNvPr>
          <p:cNvSpPr/>
          <p:nvPr/>
        </p:nvSpPr>
        <p:spPr>
          <a:xfrm>
            <a:off x="6836524" y="3800246"/>
            <a:ext cx="1689241" cy="1191108"/>
          </a:xfrm>
          <a:prstGeom prst="roundRect">
            <a:avLst>
              <a:gd name="adj" fmla="val 12025"/>
            </a:avLst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700"/>
              </a:spcBef>
              <a:defRPr>
                <a:solidFill>
                  <a:srgbClr val="FFFFFF"/>
                </a:solidFill>
              </a:defRPr>
            </a:pPr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最后一次进行基于</a:t>
            </a: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反馈</a:t>
            </a:r>
            <a:r>
              <a:rPr lang="zh-CN" alt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收集结果</a:t>
            </a:r>
          </a:p>
        </p:txBody>
      </p:sp>
      <p:sp>
        <p:nvSpPr>
          <p:cNvPr id="101" name="圆角矩形">
            <a:extLst>
              <a:ext uri="{FF2B5EF4-FFF2-40B4-BE49-F238E27FC236}">
                <a16:creationId xmlns:a16="http://schemas.microsoft.com/office/drawing/2014/main" id="{F1AFC897-A5AD-0D7F-76A1-CF46C6C5B27A}"/>
              </a:ext>
            </a:extLst>
          </p:cNvPr>
          <p:cNvSpPr/>
          <p:nvPr/>
        </p:nvSpPr>
        <p:spPr>
          <a:xfrm>
            <a:off x="8814622" y="3800246"/>
            <a:ext cx="1946265" cy="1191107"/>
          </a:xfrm>
          <a:prstGeom prst="roundRect">
            <a:avLst>
              <a:gd name="adj" fmla="val 12025"/>
            </a:avLst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700"/>
              </a:spcBef>
              <a:defRPr>
                <a:solidFill>
                  <a:srgbClr val="FFFFFF"/>
                </a:solidFill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初步通过</a:t>
            </a:r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inter-vendor</a:t>
            </a:r>
            <a:r>
              <a: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问题的部分方案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B5C70C68-89E3-1410-D5CD-8BD45DF8DCAA}"/>
              </a:ext>
            </a:extLst>
          </p:cNvPr>
          <p:cNvCxnSpPr>
            <a:cxnSpLocks/>
            <a:stCxn id="63" idx="2"/>
            <a:endCxn id="97" idx="0"/>
          </p:cNvCxnSpPr>
          <p:nvPr/>
        </p:nvCxnSpPr>
        <p:spPr>
          <a:xfrm>
            <a:off x="1710479" y="4991354"/>
            <a:ext cx="0" cy="610145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81A2FBEF-8059-E702-FA08-EBFB6050C137}"/>
              </a:ext>
            </a:extLst>
          </p:cNvPr>
          <p:cNvSpPr txBox="1"/>
          <p:nvPr/>
        </p:nvSpPr>
        <p:spPr>
          <a:xfrm>
            <a:off x="1194953" y="560149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A3CEBE4-0504-B7C1-3162-440BE8BCA2F2}"/>
              </a:ext>
            </a:extLst>
          </p:cNvPr>
          <p:cNvSpPr txBox="1"/>
          <p:nvPr/>
        </p:nvSpPr>
        <p:spPr>
          <a:xfrm>
            <a:off x="2925464" y="5574176"/>
            <a:ext cx="17263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2024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EE3B94B-2A39-44C3-9174-3F6642F866D1}"/>
              </a:ext>
            </a:extLst>
          </p:cNvPr>
          <p:cNvSpPr txBox="1"/>
          <p:nvPr/>
        </p:nvSpPr>
        <p:spPr>
          <a:xfrm>
            <a:off x="4896062" y="5574176"/>
            <a:ext cx="17784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2024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年</a:t>
            </a:r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12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月</a:t>
            </a:r>
            <a:endParaRPr lang="zh-CN" altLang="en-US" sz="22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4654D39-9A13-13A4-65E1-69F260ACD7C0}"/>
              </a:ext>
            </a:extLst>
          </p:cNvPr>
          <p:cNvSpPr txBox="1"/>
          <p:nvPr/>
        </p:nvSpPr>
        <p:spPr>
          <a:xfrm>
            <a:off x="9058478" y="5601499"/>
            <a:ext cx="14585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2025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年</a:t>
            </a:r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8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月</a:t>
            </a:r>
            <a:endParaRPr lang="zh-CN" altLang="en-US" sz="22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5DED181-1E3D-B76F-CEFA-E680B90BAA7C}"/>
              </a:ext>
            </a:extLst>
          </p:cNvPr>
          <p:cNvSpPr txBox="1"/>
          <p:nvPr/>
        </p:nvSpPr>
        <p:spPr>
          <a:xfrm>
            <a:off x="6817981" y="5601499"/>
            <a:ext cx="17263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2025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年</a:t>
            </a:r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5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Helvetica"/>
              </a:rPr>
              <a:t>月</a:t>
            </a:r>
            <a:endParaRPr lang="zh-CN" altLang="en-US" sz="22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D4CF82D4-0BBD-BF77-3A23-E99C30BE7F7D}"/>
              </a:ext>
            </a:extLst>
          </p:cNvPr>
          <p:cNvCxnSpPr>
            <a:cxnSpLocks/>
            <a:stCxn id="62" idx="2"/>
            <a:endCxn id="105" idx="0"/>
          </p:cNvCxnSpPr>
          <p:nvPr/>
        </p:nvCxnSpPr>
        <p:spPr>
          <a:xfrm>
            <a:off x="3788627" y="4991354"/>
            <a:ext cx="0" cy="582822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E989D30-086E-A479-9096-D0E3B3D17D42}"/>
              </a:ext>
            </a:extLst>
          </p:cNvPr>
          <p:cNvCxnSpPr>
            <a:cxnSpLocks/>
            <a:stCxn id="54" idx="2"/>
            <a:endCxn id="110" idx="0"/>
          </p:cNvCxnSpPr>
          <p:nvPr/>
        </p:nvCxnSpPr>
        <p:spPr>
          <a:xfrm flipH="1">
            <a:off x="5785267" y="4991354"/>
            <a:ext cx="1887" cy="582822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07C198AB-94AA-2DDC-0D21-ECAD11A0976C}"/>
              </a:ext>
            </a:extLst>
          </p:cNvPr>
          <p:cNvCxnSpPr>
            <a:cxnSpLocks/>
            <a:stCxn id="92" idx="2"/>
            <a:endCxn id="117" idx="0"/>
          </p:cNvCxnSpPr>
          <p:nvPr/>
        </p:nvCxnSpPr>
        <p:spPr>
          <a:xfrm flipH="1">
            <a:off x="7681144" y="4991354"/>
            <a:ext cx="1" cy="610145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18539D29-EA65-E66D-F007-53A9C708DE73}"/>
              </a:ext>
            </a:extLst>
          </p:cNvPr>
          <p:cNvCxnSpPr>
            <a:cxnSpLocks/>
            <a:stCxn id="101" idx="2"/>
            <a:endCxn id="116" idx="0"/>
          </p:cNvCxnSpPr>
          <p:nvPr/>
        </p:nvCxnSpPr>
        <p:spPr>
          <a:xfrm flipH="1">
            <a:off x="9787754" y="4991353"/>
            <a:ext cx="1" cy="610146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419830B-9DD3-840E-32BC-BE8B540FC17A}"/>
              </a:ext>
            </a:extLst>
          </p:cNvPr>
          <p:cNvSpPr txBox="1"/>
          <p:nvPr/>
        </p:nvSpPr>
        <p:spPr>
          <a:xfrm>
            <a:off x="637974" y="1007784"/>
            <a:ext cx="11488799" cy="48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125000"/>
              </a:lnSpc>
              <a:spcBef>
                <a:spcPts val="300"/>
              </a:spcBef>
              <a:buClr>
                <a:srgbClr val="114F9B"/>
              </a:buClr>
              <a:buFont typeface="Wingdings" panose="05000000000000000000" pitchFamily="2" charset="2"/>
              <a:buChar char="v"/>
              <a:defRPr/>
            </a:pPr>
            <a:r>
              <a:rPr lang="en-GB" altLang="zh-CN" sz="2200" dirty="0">
                <a:latin typeface="Times New Roman" panose="02020603050405020304" pitchFamily="18" charset="0"/>
                <a:ea typeface="Malgun Gothic" panose="020B0503020000020004" pitchFamily="34" charset="-127"/>
              </a:rPr>
              <a:t>Study on Artificial Intelligence (AI) / Machine Learning (ML) for NR Air Interface</a:t>
            </a:r>
            <a:endParaRPr lang="zh-CN" altLang="en-US" sz="2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8D1792-4115-FF9D-51C9-88426532370B}"/>
              </a:ext>
            </a:extLst>
          </p:cNvPr>
          <p:cNvSpPr txBox="1"/>
          <p:nvPr/>
        </p:nvSpPr>
        <p:spPr>
          <a:xfrm>
            <a:off x="1055687" y="1618839"/>
            <a:ext cx="7427885" cy="1364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>
              <a:lnSpc>
                <a:spcPct val="125000"/>
              </a:lnSpc>
              <a:spcBef>
                <a:spcPts val="600"/>
              </a:spcBef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Malgun Gothic" panose="020B0503020000020004" pitchFamily="34" charset="-127"/>
              </a:rPr>
              <a:t> CSI Feedback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Malgun Gothic" panose="020B0503020000020004" pitchFamily="34" charset="-127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Malgun Gothic" panose="020B0503020000020004" pitchFamily="34" charset="-127"/>
              </a:rPr>
              <a:t>CSI Prediction</a:t>
            </a:r>
            <a:r>
              <a:rPr lang="zh-CN" altLang="en-US" sz="2000" dirty="0">
                <a:latin typeface="Times New Roman" panose="02020603050405020304" pitchFamily="18" charset="0"/>
                <a:ea typeface="Malgun Gothic" panose="020B0503020000020004" pitchFamily="34" charset="-127"/>
              </a:rPr>
              <a:t>、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algun Gothic" panose="020B0503020000020004" pitchFamily="34" charset="-127"/>
              </a:rPr>
              <a:t>data/model</a:t>
            </a:r>
          </a:p>
          <a:p>
            <a:pPr marL="576000" lvl="1">
              <a:lnSpc>
                <a:spcPct val="125000"/>
              </a:lnSpc>
              <a:spcBef>
                <a:spcPts val="600"/>
              </a:spcBef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Malgun Gothic" panose="020B0503020000020004" pitchFamily="34" charset="-127"/>
              </a:rPr>
              <a:t> B</a:t>
            </a:r>
            <a:r>
              <a:rPr lang="en-GB" altLang="zh-CN" sz="2000" dirty="0" err="1">
                <a:latin typeface="Times New Roman" panose="02020603050405020304" pitchFamily="18" charset="0"/>
                <a:ea typeface="Malgun Gothic" panose="020B0503020000020004" pitchFamily="34" charset="-127"/>
              </a:rPr>
              <a:t>eam</a:t>
            </a:r>
            <a:r>
              <a:rPr lang="en-GB" altLang="zh-CN" sz="2000" dirty="0">
                <a:latin typeface="Times New Roman" panose="02020603050405020304" pitchFamily="18" charset="0"/>
                <a:ea typeface="Malgun Gothic" panose="020B0503020000020004" pitchFamily="34" charset="-127"/>
              </a:rPr>
              <a:t> Management</a:t>
            </a:r>
            <a:r>
              <a:rPr lang="en-US" altLang="zh-CN" sz="2000" dirty="0"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pPr marL="576000" lvl="1">
              <a:lnSpc>
                <a:spcPct val="125000"/>
              </a:lnSpc>
              <a:spcBef>
                <a:spcPts val="600"/>
              </a:spcBef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algun Gothic" panose="020B0503020000020004" pitchFamily="34" charset="-127"/>
              </a:rPr>
              <a:t> P</a:t>
            </a:r>
            <a:r>
              <a:rPr lang="en-GB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algun Gothic" panose="020B0503020000020004" pitchFamily="34" charset="-127"/>
              </a:rPr>
              <a:t>ositioning</a:t>
            </a:r>
            <a:r>
              <a:rPr lang="en-GB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algun Gothic" panose="020B0503020000020004" pitchFamily="34" charset="-127"/>
              </a:rPr>
              <a:t> Accuracy Enhancement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Malgun Gothic" panose="020B0503020000020004" pitchFamily="34" charset="-127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4D702-1E15-349D-6E21-D5441F6AA930}"/>
              </a:ext>
            </a:extLst>
          </p:cNvPr>
          <p:cNvSpPr txBox="1"/>
          <p:nvPr/>
        </p:nvSpPr>
        <p:spPr>
          <a:xfrm>
            <a:off x="3928327" y="3134726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在标准中演进时间轴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DABEDCC8-D4E8-FCB1-4ADA-BEB28B64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96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5DA2D-C7C6-88AC-CCDF-0ABA7CC1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7D1C940-5D81-DE18-C393-949980A79498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84CE0F8-A8B2-DC1B-42A4-2BEF4B5FB470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6775E6CB-D0FE-4C85-A8B8-402498DA59AE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1833EB97-DF95-31A2-9717-68D7B6A9B5C5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217ECEA-DF50-7E9F-14FD-EDE985D893AC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CC18D5C9-5E64-0BA6-D222-7024EE59457A}"/>
                </a:ext>
              </a:extLst>
            </p:cNvPr>
            <p:cNvSpPr txBox="1"/>
            <p:nvPr/>
          </p:nvSpPr>
          <p:spPr>
            <a:xfrm>
              <a:off x="1055687" y="140904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基于</a:t>
              </a: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AI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的</a:t>
              </a: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CSI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1C0F2918-0D71-DD94-7160-51D0005DE347}"/>
              </a:ext>
            </a:extLst>
          </p:cNvPr>
          <p:cNvSpPr txBox="1"/>
          <p:nvPr/>
        </p:nvSpPr>
        <p:spPr>
          <a:xfrm>
            <a:off x="6331253" y="1052921"/>
            <a:ext cx="4886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kern="0" dirty="0">
                <a:solidFill>
                  <a:srgbClr val="013A8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优化性能与复杂性</a:t>
            </a:r>
            <a:r>
              <a:rPr lang="en-US" altLang="zh-CN" sz="2400" b="1" kern="0" dirty="0">
                <a:solidFill>
                  <a:srgbClr val="013A8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kern="0" dirty="0">
                <a:solidFill>
                  <a:srgbClr val="013A8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开销之间的权衡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1764A61-A2B0-21DF-4AD8-3167F70B3336}"/>
              </a:ext>
            </a:extLst>
          </p:cNvPr>
          <p:cNvSpPr txBox="1"/>
          <p:nvPr/>
        </p:nvSpPr>
        <p:spPr>
          <a:xfrm>
            <a:off x="569321" y="1021823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13A89"/>
              </a:buClr>
            </a:pPr>
            <a:r>
              <a:rPr lang="zh-CN" altLang="en-US" sz="2400" b="1" kern="0" dirty="0">
                <a:solidFill>
                  <a:srgbClr val="013A8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双边</a:t>
            </a:r>
            <a:r>
              <a:rPr lang="en-US" altLang="zh-CN" sz="2400" kern="0" dirty="0">
                <a:solidFill>
                  <a:srgbClr val="013A8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AI/ML</a:t>
            </a:r>
            <a:r>
              <a:rPr lang="zh-CN" altLang="en-US" sz="2400" b="1" kern="0" dirty="0">
                <a:solidFill>
                  <a:srgbClr val="013A8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模型的厂商间协作训练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BF52C20-443A-C3E3-632C-BB5D46A7945B}"/>
              </a:ext>
            </a:extLst>
          </p:cNvPr>
          <p:cNvSpPr txBox="1"/>
          <p:nvPr/>
        </p:nvSpPr>
        <p:spPr>
          <a:xfrm>
            <a:off x="485064" y="1533109"/>
            <a:ext cx="5121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不同训练细节、不同数据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-&gt;</a:t>
            </a:r>
            <a:r>
              <a:rPr lang="zh-CN" altLang="en-US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不同参数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4EFC904-4069-7602-EDA8-5B2CCA4C7FDB}"/>
              </a:ext>
            </a:extLst>
          </p:cNvPr>
          <p:cNvGrpSpPr/>
          <p:nvPr/>
        </p:nvGrpSpPr>
        <p:grpSpPr>
          <a:xfrm>
            <a:off x="7140578" y="2621834"/>
            <a:ext cx="3440777" cy="1313641"/>
            <a:chOff x="5725846" y="1758227"/>
            <a:chExt cx="5192062" cy="1978579"/>
          </a:xfrm>
        </p:grpSpPr>
        <p:pic>
          <p:nvPicPr>
            <p:cNvPr id="56" name="Picture 2" descr="3-2 空频域（a）">
              <a:extLst>
                <a:ext uri="{FF2B5EF4-FFF2-40B4-BE49-F238E27FC236}">
                  <a16:creationId xmlns:a16="http://schemas.microsoft.com/office/drawing/2014/main" id="{D053369E-3744-2D5E-D748-BFEECEAFE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846" y="1766607"/>
              <a:ext cx="2097222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 descr="3-2 时空频域（b）">
              <a:extLst>
                <a:ext uri="{FF2B5EF4-FFF2-40B4-BE49-F238E27FC236}">
                  <a16:creationId xmlns:a16="http://schemas.microsoft.com/office/drawing/2014/main" id="{93CD64F8-CCDD-9761-04AC-0CFDF34F7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059" y="1758227"/>
              <a:ext cx="2149849" cy="197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D377DD0-7F02-AE9B-8B9C-E3990861E100}"/>
                </a:ext>
              </a:extLst>
            </p:cNvPr>
            <p:cNvSpPr/>
            <p:nvPr/>
          </p:nvSpPr>
          <p:spPr>
            <a:xfrm>
              <a:off x="7972398" y="2554782"/>
              <a:ext cx="4764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vs.</a:t>
              </a:r>
              <a:endParaRPr lang="zh-CN" altLang="en-US" sz="2000" dirty="0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85E86281-B9FA-95F5-ED71-A3F557F23D8B}"/>
              </a:ext>
            </a:extLst>
          </p:cNvPr>
          <p:cNvSpPr txBox="1"/>
          <p:nvPr/>
        </p:nvSpPr>
        <p:spPr>
          <a:xfrm>
            <a:off x="6220908" y="1618668"/>
            <a:ext cx="6105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</a:t>
            </a:r>
            <a:r>
              <a:rPr lang="en-US" altLang="zh-CN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</a:t>
            </a:r>
            <a:r>
              <a:rPr lang="en-US" altLang="zh-CN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信息同时参与训练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2178508-08E0-FC67-978F-2F3B06A56096}"/>
              </a:ext>
            </a:extLst>
          </p:cNvPr>
          <p:cNvSpPr txBox="1"/>
          <p:nvPr/>
        </p:nvSpPr>
        <p:spPr>
          <a:xfrm>
            <a:off x="6187815" y="3994835"/>
            <a:ext cx="6105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位置自适应的模型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27C035B-52B6-4D63-A408-E06A8D6609E7}"/>
              </a:ext>
            </a:extLst>
          </p:cNvPr>
          <p:cNvGrpSpPr/>
          <p:nvPr/>
        </p:nvGrpSpPr>
        <p:grpSpPr>
          <a:xfrm>
            <a:off x="8694517" y="4324266"/>
            <a:ext cx="3054626" cy="1932295"/>
            <a:chOff x="8330178" y="4607718"/>
            <a:chExt cx="3054626" cy="1932295"/>
          </a:xfrm>
        </p:grpSpPr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8B89BE6-8C0E-3B15-9DF0-C2A0C85D9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490" y="5372951"/>
              <a:ext cx="1533490" cy="46599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966965F-6B82-32ED-8549-D5020FE13D5A}"/>
                </a:ext>
              </a:extLst>
            </p:cNvPr>
            <p:cNvSpPr/>
            <p:nvPr/>
          </p:nvSpPr>
          <p:spPr>
            <a:xfrm>
              <a:off x="8330178" y="5035652"/>
              <a:ext cx="3054626" cy="1267443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447184C0-DC7C-6B3E-F84C-616D939E5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0"/>
            <a:stretch/>
          </p:blipFill>
          <p:spPr>
            <a:xfrm>
              <a:off x="10606815" y="4607718"/>
              <a:ext cx="620775" cy="1373512"/>
            </a:xfrm>
            <a:prstGeom prst="rect">
              <a:avLst/>
            </a:prstGeom>
          </p:spPr>
        </p:pic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7ED6FE10-13A6-24D0-C8DA-91686B8D4DBD}"/>
                </a:ext>
              </a:extLst>
            </p:cNvPr>
            <p:cNvSpPr/>
            <p:nvPr/>
          </p:nvSpPr>
          <p:spPr>
            <a:xfrm>
              <a:off x="9021568" y="5134322"/>
              <a:ext cx="180860" cy="367576"/>
            </a:xfrm>
            <a:custGeom>
              <a:avLst/>
              <a:gdLst>
                <a:gd name="T0" fmla="*/ 5793 w 6744"/>
                <a:gd name="T1" fmla="*/ 0 h 12800"/>
                <a:gd name="T2" fmla="*/ 951 w 6744"/>
                <a:gd name="T3" fmla="*/ 0 h 12800"/>
                <a:gd name="T4" fmla="*/ 0 w 6744"/>
                <a:gd name="T5" fmla="*/ 1464 h 12800"/>
                <a:gd name="T6" fmla="*/ 0 w 6744"/>
                <a:gd name="T7" fmla="*/ 11336 h 12800"/>
                <a:gd name="T8" fmla="*/ 951 w 6744"/>
                <a:gd name="T9" fmla="*/ 12800 h 12800"/>
                <a:gd name="T10" fmla="*/ 5793 w 6744"/>
                <a:gd name="T11" fmla="*/ 12800 h 12800"/>
                <a:gd name="T12" fmla="*/ 6744 w 6744"/>
                <a:gd name="T13" fmla="*/ 11336 h 12800"/>
                <a:gd name="T14" fmla="*/ 6744 w 6744"/>
                <a:gd name="T15" fmla="*/ 1464 h 12800"/>
                <a:gd name="T16" fmla="*/ 5793 w 6744"/>
                <a:gd name="T17" fmla="*/ 0 h 12800"/>
                <a:gd name="T18" fmla="*/ 2791 w 6744"/>
                <a:gd name="T19" fmla="*/ 699 h 12800"/>
                <a:gd name="T20" fmla="*/ 3954 w 6744"/>
                <a:gd name="T21" fmla="*/ 699 h 12800"/>
                <a:gd name="T22" fmla="*/ 4033 w 6744"/>
                <a:gd name="T23" fmla="*/ 816 h 12800"/>
                <a:gd name="T24" fmla="*/ 3954 w 6744"/>
                <a:gd name="T25" fmla="*/ 932 h 12800"/>
                <a:gd name="T26" fmla="*/ 2791 w 6744"/>
                <a:gd name="T27" fmla="*/ 932 h 12800"/>
                <a:gd name="T28" fmla="*/ 2711 w 6744"/>
                <a:gd name="T29" fmla="*/ 816 h 12800"/>
                <a:gd name="T30" fmla="*/ 2791 w 6744"/>
                <a:gd name="T31" fmla="*/ 699 h 12800"/>
                <a:gd name="T32" fmla="*/ 1074 w 6744"/>
                <a:gd name="T33" fmla="*/ 582 h 12800"/>
                <a:gd name="T34" fmla="*/ 1164 w 6744"/>
                <a:gd name="T35" fmla="*/ 699 h 12800"/>
                <a:gd name="T36" fmla="*/ 1074 w 6744"/>
                <a:gd name="T37" fmla="*/ 816 h 12800"/>
                <a:gd name="T38" fmla="*/ 983 w 6744"/>
                <a:gd name="T39" fmla="*/ 699 h 12800"/>
                <a:gd name="T40" fmla="*/ 1074 w 6744"/>
                <a:gd name="T41" fmla="*/ 582 h 12800"/>
                <a:gd name="T42" fmla="*/ 3372 w 6744"/>
                <a:gd name="T43" fmla="*/ 12451 h 12800"/>
                <a:gd name="T44" fmla="*/ 3011 w 6744"/>
                <a:gd name="T45" fmla="*/ 11985 h 12800"/>
                <a:gd name="T46" fmla="*/ 3372 w 6744"/>
                <a:gd name="T47" fmla="*/ 11519 h 12800"/>
                <a:gd name="T48" fmla="*/ 3734 w 6744"/>
                <a:gd name="T49" fmla="*/ 11985 h 12800"/>
                <a:gd name="T50" fmla="*/ 3372 w 6744"/>
                <a:gd name="T51" fmla="*/ 12451 h 12800"/>
                <a:gd name="T52" fmla="*/ 6398 w 6744"/>
                <a:gd name="T53" fmla="*/ 11150 h 12800"/>
                <a:gd name="T54" fmla="*/ 336 w 6744"/>
                <a:gd name="T55" fmla="*/ 11150 h 12800"/>
                <a:gd name="T56" fmla="*/ 336 w 6744"/>
                <a:gd name="T57" fmla="*/ 1553 h 12800"/>
                <a:gd name="T58" fmla="*/ 6398 w 6744"/>
                <a:gd name="T59" fmla="*/ 1553 h 12800"/>
                <a:gd name="T60" fmla="*/ 6398 w 6744"/>
                <a:gd name="T61" fmla="*/ 1115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44" h="12800">
                  <a:moveTo>
                    <a:pt x="5793" y="0"/>
                  </a:moveTo>
                  <a:lnTo>
                    <a:pt x="951" y="0"/>
                  </a:lnTo>
                  <a:cubicBezTo>
                    <a:pt x="427" y="0"/>
                    <a:pt x="0" y="655"/>
                    <a:pt x="0" y="1464"/>
                  </a:cubicBezTo>
                  <a:lnTo>
                    <a:pt x="0" y="11336"/>
                  </a:lnTo>
                  <a:cubicBezTo>
                    <a:pt x="0" y="12145"/>
                    <a:pt x="427" y="12800"/>
                    <a:pt x="951" y="12800"/>
                  </a:cubicBezTo>
                  <a:lnTo>
                    <a:pt x="5793" y="12800"/>
                  </a:lnTo>
                  <a:cubicBezTo>
                    <a:pt x="6318" y="12800"/>
                    <a:pt x="6744" y="12145"/>
                    <a:pt x="6744" y="11336"/>
                  </a:cubicBezTo>
                  <a:lnTo>
                    <a:pt x="6744" y="1464"/>
                  </a:lnTo>
                  <a:cubicBezTo>
                    <a:pt x="6744" y="655"/>
                    <a:pt x="6318" y="0"/>
                    <a:pt x="5793" y="0"/>
                  </a:cubicBezTo>
                  <a:close/>
                  <a:moveTo>
                    <a:pt x="2791" y="699"/>
                  </a:moveTo>
                  <a:lnTo>
                    <a:pt x="3954" y="699"/>
                  </a:lnTo>
                  <a:cubicBezTo>
                    <a:pt x="3997" y="699"/>
                    <a:pt x="4033" y="751"/>
                    <a:pt x="4033" y="816"/>
                  </a:cubicBezTo>
                  <a:cubicBezTo>
                    <a:pt x="4033" y="880"/>
                    <a:pt x="3997" y="932"/>
                    <a:pt x="3954" y="932"/>
                  </a:cubicBezTo>
                  <a:lnTo>
                    <a:pt x="2791" y="932"/>
                  </a:lnTo>
                  <a:cubicBezTo>
                    <a:pt x="2747" y="932"/>
                    <a:pt x="2711" y="880"/>
                    <a:pt x="2711" y="816"/>
                  </a:cubicBezTo>
                  <a:cubicBezTo>
                    <a:pt x="2711" y="751"/>
                    <a:pt x="2747" y="699"/>
                    <a:pt x="2791" y="699"/>
                  </a:cubicBezTo>
                  <a:close/>
                  <a:moveTo>
                    <a:pt x="1074" y="582"/>
                  </a:moveTo>
                  <a:cubicBezTo>
                    <a:pt x="1124" y="582"/>
                    <a:pt x="1164" y="635"/>
                    <a:pt x="1164" y="699"/>
                  </a:cubicBezTo>
                  <a:cubicBezTo>
                    <a:pt x="1164" y="763"/>
                    <a:pt x="1124" y="816"/>
                    <a:pt x="1074" y="816"/>
                  </a:cubicBezTo>
                  <a:cubicBezTo>
                    <a:pt x="1024" y="816"/>
                    <a:pt x="983" y="763"/>
                    <a:pt x="983" y="699"/>
                  </a:cubicBezTo>
                  <a:cubicBezTo>
                    <a:pt x="983" y="634"/>
                    <a:pt x="1024" y="582"/>
                    <a:pt x="1074" y="582"/>
                  </a:cubicBezTo>
                  <a:close/>
                  <a:moveTo>
                    <a:pt x="3372" y="12451"/>
                  </a:moveTo>
                  <a:cubicBezTo>
                    <a:pt x="3172" y="12451"/>
                    <a:pt x="3011" y="12242"/>
                    <a:pt x="3011" y="11985"/>
                  </a:cubicBezTo>
                  <a:cubicBezTo>
                    <a:pt x="3011" y="11728"/>
                    <a:pt x="3172" y="11519"/>
                    <a:pt x="3372" y="11519"/>
                  </a:cubicBezTo>
                  <a:cubicBezTo>
                    <a:pt x="3571" y="11519"/>
                    <a:pt x="3734" y="11728"/>
                    <a:pt x="3734" y="11985"/>
                  </a:cubicBezTo>
                  <a:cubicBezTo>
                    <a:pt x="3734" y="12242"/>
                    <a:pt x="3571" y="12451"/>
                    <a:pt x="3372" y="12451"/>
                  </a:cubicBezTo>
                  <a:close/>
                  <a:moveTo>
                    <a:pt x="6398" y="11150"/>
                  </a:moveTo>
                  <a:lnTo>
                    <a:pt x="336" y="11150"/>
                  </a:lnTo>
                  <a:lnTo>
                    <a:pt x="336" y="1553"/>
                  </a:lnTo>
                  <a:lnTo>
                    <a:pt x="6398" y="1553"/>
                  </a:lnTo>
                  <a:lnTo>
                    <a:pt x="6398" y="111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C630EC6B-2E7D-DC5C-D5C9-E0E881CEFBDA}"/>
                </a:ext>
              </a:extLst>
            </p:cNvPr>
            <p:cNvSpPr/>
            <p:nvPr/>
          </p:nvSpPr>
          <p:spPr>
            <a:xfrm>
              <a:off x="8860499" y="5755731"/>
              <a:ext cx="180860" cy="367576"/>
            </a:xfrm>
            <a:custGeom>
              <a:avLst/>
              <a:gdLst>
                <a:gd name="T0" fmla="*/ 5793 w 6744"/>
                <a:gd name="T1" fmla="*/ 0 h 12800"/>
                <a:gd name="T2" fmla="*/ 951 w 6744"/>
                <a:gd name="T3" fmla="*/ 0 h 12800"/>
                <a:gd name="T4" fmla="*/ 0 w 6744"/>
                <a:gd name="T5" fmla="*/ 1464 h 12800"/>
                <a:gd name="T6" fmla="*/ 0 w 6744"/>
                <a:gd name="T7" fmla="*/ 11336 h 12800"/>
                <a:gd name="T8" fmla="*/ 951 w 6744"/>
                <a:gd name="T9" fmla="*/ 12800 h 12800"/>
                <a:gd name="T10" fmla="*/ 5793 w 6744"/>
                <a:gd name="T11" fmla="*/ 12800 h 12800"/>
                <a:gd name="T12" fmla="*/ 6744 w 6744"/>
                <a:gd name="T13" fmla="*/ 11336 h 12800"/>
                <a:gd name="T14" fmla="*/ 6744 w 6744"/>
                <a:gd name="T15" fmla="*/ 1464 h 12800"/>
                <a:gd name="T16" fmla="*/ 5793 w 6744"/>
                <a:gd name="T17" fmla="*/ 0 h 12800"/>
                <a:gd name="T18" fmla="*/ 2791 w 6744"/>
                <a:gd name="T19" fmla="*/ 699 h 12800"/>
                <a:gd name="T20" fmla="*/ 3954 w 6744"/>
                <a:gd name="T21" fmla="*/ 699 h 12800"/>
                <a:gd name="T22" fmla="*/ 4033 w 6744"/>
                <a:gd name="T23" fmla="*/ 816 h 12800"/>
                <a:gd name="T24" fmla="*/ 3954 w 6744"/>
                <a:gd name="T25" fmla="*/ 932 h 12800"/>
                <a:gd name="T26" fmla="*/ 2791 w 6744"/>
                <a:gd name="T27" fmla="*/ 932 h 12800"/>
                <a:gd name="T28" fmla="*/ 2711 w 6744"/>
                <a:gd name="T29" fmla="*/ 816 h 12800"/>
                <a:gd name="T30" fmla="*/ 2791 w 6744"/>
                <a:gd name="T31" fmla="*/ 699 h 12800"/>
                <a:gd name="T32" fmla="*/ 1074 w 6744"/>
                <a:gd name="T33" fmla="*/ 582 h 12800"/>
                <a:gd name="T34" fmla="*/ 1164 w 6744"/>
                <a:gd name="T35" fmla="*/ 699 h 12800"/>
                <a:gd name="T36" fmla="*/ 1074 w 6744"/>
                <a:gd name="T37" fmla="*/ 816 h 12800"/>
                <a:gd name="T38" fmla="*/ 983 w 6744"/>
                <a:gd name="T39" fmla="*/ 699 h 12800"/>
                <a:gd name="T40" fmla="*/ 1074 w 6744"/>
                <a:gd name="T41" fmla="*/ 582 h 12800"/>
                <a:gd name="T42" fmla="*/ 3372 w 6744"/>
                <a:gd name="T43" fmla="*/ 12451 h 12800"/>
                <a:gd name="T44" fmla="*/ 3011 w 6744"/>
                <a:gd name="T45" fmla="*/ 11985 h 12800"/>
                <a:gd name="T46" fmla="*/ 3372 w 6744"/>
                <a:gd name="T47" fmla="*/ 11519 h 12800"/>
                <a:gd name="T48" fmla="*/ 3734 w 6744"/>
                <a:gd name="T49" fmla="*/ 11985 h 12800"/>
                <a:gd name="T50" fmla="*/ 3372 w 6744"/>
                <a:gd name="T51" fmla="*/ 12451 h 12800"/>
                <a:gd name="T52" fmla="*/ 6398 w 6744"/>
                <a:gd name="T53" fmla="*/ 11150 h 12800"/>
                <a:gd name="T54" fmla="*/ 336 w 6744"/>
                <a:gd name="T55" fmla="*/ 11150 h 12800"/>
                <a:gd name="T56" fmla="*/ 336 w 6744"/>
                <a:gd name="T57" fmla="*/ 1553 h 12800"/>
                <a:gd name="T58" fmla="*/ 6398 w 6744"/>
                <a:gd name="T59" fmla="*/ 1553 h 12800"/>
                <a:gd name="T60" fmla="*/ 6398 w 6744"/>
                <a:gd name="T61" fmla="*/ 1115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44" h="12800">
                  <a:moveTo>
                    <a:pt x="5793" y="0"/>
                  </a:moveTo>
                  <a:lnTo>
                    <a:pt x="951" y="0"/>
                  </a:lnTo>
                  <a:cubicBezTo>
                    <a:pt x="427" y="0"/>
                    <a:pt x="0" y="655"/>
                    <a:pt x="0" y="1464"/>
                  </a:cubicBezTo>
                  <a:lnTo>
                    <a:pt x="0" y="11336"/>
                  </a:lnTo>
                  <a:cubicBezTo>
                    <a:pt x="0" y="12145"/>
                    <a:pt x="427" y="12800"/>
                    <a:pt x="951" y="12800"/>
                  </a:cubicBezTo>
                  <a:lnTo>
                    <a:pt x="5793" y="12800"/>
                  </a:lnTo>
                  <a:cubicBezTo>
                    <a:pt x="6318" y="12800"/>
                    <a:pt x="6744" y="12145"/>
                    <a:pt x="6744" y="11336"/>
                  </a:cubicBezTo>
                  <a:lnTo>
                    <a:pt x="6744" y="1464"/>
                  </a:lnTo>
                  <a:cubicBezTo>
                    <a:pt x="6744" y="655"/>
                    <a:pt x="6318" y="0"/>
                    <a:pt x="5793" y="0"/>
                  </a:cubicBezTo>
                  <a:close/>
                  <a:moveTo>
                    <a:pt x="2791" y="699"/>
                  </a:moveTo>
                  <a:lnTo>
                    <a:pt x="3954" y="699"/>
                  </a:lnTo>
                  <a:cubicBezTo>
                    <a:pt x="3997" y="699"/>
                    <a:pt x="4033" y="751"/>
                    <a:pt x="4033" y="816"/>
                  </a:cubicBezTo>
                  <a:cubicBezTo>
                    <a:pt x="4033" y="880"/>
                    <a:pt x="3997" y="932"/>
                    <a:pt x="3954" y="932"/>
                  </a:cubicBezTo>
                  <a:lnTo>
                    <a:pt x="2791" y="932"/>
                  </a:lnTo>
                  <a:cubicBezTo>
                    <a:pt x="2747" y="932"/>
                    <a:pt x="2711" y="880"/>
                    <a:pt x="2711" y="816"/>
                  </a:cubicBezTo>
                  <a:cubicBezTo>
                    <a:pt x="2711" y="751"/>
                    <a:pt x="2747" y="699"/>
                    <a:pt x="2791" y="699"/>
                  </a:cubicBezTo>
                  <a:close/>
                  <a:moveTo>
                    <a:pt x="1074" y="582"/>
                  </a:moveTo>
                  <a:cubicBezTo>
                    <a:pt x="1124" y="582"/>
                    <a:pt x="1164" y="635"/>
                    <a:pt x="1164" y="699"/>
                  </a:cubicBezTo>
                  <a:cubicBezTo>
                    <a:pt x="1164" y="763"/>
                    <a:pt x="1124" y="816"/>
                    <a:pt x="1074" y="816"/>
                  </a:cubicBezTo>
                  <a:cubicBezTo>
                    <a:pt x="1024" y="816"/>
                    <a:pt x="983" y="763"/>
                    <a:pt x="983" y="699"/>
                  </a:cubicBezTo>
                  <a:cubicBezTo>
                    <a:pt x="983" y="634"/>
                    <a:pt x="1024" y="582"/>
                    <a:pt x="1074" y="582"/>
                  </a:cubicBezTo>
                  <a:close/>
                  <a:moveTo>
                    <a:pt x="3372" y="12451"/>
                  </a:moveTo>
                  <a:cubicBezTo>
                    <a:pt x="3172" y="12451"/>
                    <a:pt x="3011" y="12242"/>
                    <a:pt x="3011" y="11985"/>
                  </a:cubicBezTo>
                  <a:cubicBezTo>
                    <a:pt x="3011" y="11728"/>
                    <a:pt x="3172" y="11519"/>
                    <a:pt x="3372" y="11519"/>
                  </a:cubicBezTo>
                  <a:cubicBezTo>
                    <a:pt x="3571" y="11519"/>
                    <a:pt x="3734" y="11728"/>
                    <a:pt x="3734" y="11985"/>
                  </a:cubicBezTo>
                  <a:cubicBezTo>
                    <a:pt x="3734" y="12242"/>
                    <a:pt x="3571" y="12451"/>
                    <a:pt x="3372" y="12451"/>
                  </a:cubicBezTo>
                  <a:close/>
                  <a:moveTo>
                    <a:pt x="6398" y="11150"/>
                  </a:moveTo>
                  <a:lnTo>
                    <a:pt x="336" y="11150"/>
                  </a:lnTo>
                  <a:lnTo>
                    <a:pt x="336" y="1553"/>
                  </a:lnTo>
                  <a:lnTo>
                    <a:pt x="6398" y="1553"/>
                  </a:lnTo>
                  <a:lnTo>
                    <a:pt x="6398" y="111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E15C213C-DA52-D3D0-8B56-553EA4DEB59F}"/>
                </a:ext>
              </a:extLst>
            </p:cNvPr>
            <p:cNvSpPr/>
            <p:nvPr/>
          </p:nvSpPr>
          <p:spPr>
            <a:xfrm>
              <a:off x="9868828" y="5883381"/>
              <a:ext cx="180860" cy="367576"/>
            </a:xfrm>
            <a:custGeom>
              <a:avLst/>
              <a:gdLst>
                <a:gd name="T0" fmla="*/ 5793 w 6744"/>
                <a:gd name="T1" fmla="*/ 0 h 12800"/>
                <a:gd name="T2" fmla="*/ 951 w 6744"/>
                <a:gd name="T3" fmla="*/ 0 h 12800"/>
                <a:gd name="T4" fmla="*/ 0 w 6744"/>
                <a:gd name="T5" fmla="*/ 1464 h 12800"/>
                <a:gd name="T6" fmla="*/ 0 w 6744"/>
                <a:gd name="T7" fmla="*/ 11336 h 12800"/>
                <a:gd name="T8" fmla="*/ 951 w 6744"/>
                <a:gd name="T9" fmla="*/ 12800 h 12800"/>
                <a:gd name="T10" fmla="*/ 5793 w 6744"/>
                <a:gd name="T11" fmla="*/ 12800 h 12800"/>
                <a:gd name="T12" fmla="*/ 6744 w 6744"/>
                <a:gd name="T13" fmla="*/ 11336 h 12800"/>
                <a:gd name="T14" fmla="*/ 6744 w 6744"/>
                <a:gd name="T15" fmla="*/ 1464 h 12800"/>
                <a:gd name="T16" fmla="*/ 5793 w 6744"/>
                <a:gd name="T17" fmla="*/ 0 h 12800"/>
                <a:gd name="T18" fmla="*/ 2791 w 6744"/>
                <a:gd name="T19" fmla="*/ 699 h 12800"/>
                <a:gd name="T20" fmla="*/ 3954 w 6744"/>
                <a:gd name="T21" fmla="*/ 699 h 12800"/>
                <a:gd name="T22" fmla="*/ 4033 w 6744"/>
                <a:gd name="T23" fmla="*/ 816 h 12800"/>
                <a:gd name="T24" fmla="*/ 3954 w 6744"/>
                <a:gd name="T25" fmla="*/ 932 h 12800"/>
                <a:gd name="T26" fmla="*/ 2791 w 6744"/>
                <a:gd name="T27" fmla="*/ 932 h 12800"/>
                <a:gd name="T28" fmla="*/ 2711 w 6744"/>
                <a:gd name="T29" fmla="*/ 816 h 12800"/>
                <a:gd name="T30" fmla="*/ 2791 w 6744"/>
                <a:gd name="T31" fmla="*/ 699 h 12800"/>
                <a:gd name="T32" fmla="*/ 1074 w 6744"/>
                <a:gd name="T33" fmla="*/ 582 h 12800"/>
                <a:gd name="T34" fmla="*/ 1164 w 6744"/>
                <a:gd name="T35" fmla="*/ 699 h 12800"/>
                <a:gd name="T36" fmla="*/ 1074 w 6744"/>
                <a:gd name="T37" fmla="*/ 816 h 12800"/>
                <a:gd name="T38" fmla="*/ 983 w 6744"/>
                <a:gd name="T39" fmla="*/ 699 h 12800"/>
                <a:gd name="T40" fmla="*/ 1074 w 6744"/>
                <a:gd name="T41" fmla="*/ 582 h 12800"/>
                <a:gd name="T42" fmla="*/ 3372 w 6744"/>
                <a:gd name="T43" fmla="*/ 12451 h 12800"/>
                <a:gd name="T44" fmla="*/ 3011 w 6744"/>
                <a:gd name="T45" fmla="*/ 11985 h 12800"/>
                <a:gd name="T46" fmla="*/ 3372 w 6744"/>
                <a:gd name="T47" fmla="*/ 11519 h 12800"/>
                <a:gd name="T48" fmla="*/ 3734 w 6744"/>
                <a:gd name="T49" fmla="*/ 11985 h 12800"/>
                <a:gd name="T50" fmla="*/ 3372 w 6744"/>
                <a:gd name="T51" fmla="*/ 12451 h 12800"/>
                <a:gd name="T52" fmla="*/ 6398 w 6744"/>
                <a:gd name="T53" fmla="*/ 11150 h 12800"/>
                <a:gd name="T54" fmla="*/ 336 w 6744"/>
                <a:gd name="T55" fmla="*/ 11150 h 12800"/>
                <a:gd name="T56" fmla="*/ 336 w 6744"/>
                <a:gd name="T57" fmla="*/ 1553 h 12800"/>
                <a:gd name="T58" fmla="*/ 6398 w 6744"/>
                <a:gd name="T59" fmla="*/ 1553 h 12800"/>
                <a:gd name="T60" fmla="*/ 6398 w 6744"/>
                <a:gd name="T61" fmla="*/ 1115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44" h="12800">
                  <a:moveTo>
                    <a:pt x="5793" y="0"/>
                  </a:moveTo>
                  <a:lnTo>
                    <a:pt x="951" y="0"/>
                  </a:lnTo>
                  <a:cubicBezTo>
                    <a:pt x="427" y="0"/>
                    <a:pt x="0" y="655"/>
                    <a:pt x="0" y="1464"/>
                  </a:cubicBezTo>
                  <a:lnTo>
                    <a:pt x="0" y="11336"/>
                  </a:lnTo>
                  <a:cubicBezTo>
                    <a:pt x="0" y="12145"/>
                    <a:pt x="427" y="12800"/>
                    <a:pt x="951" y="12800"/>
                  </a:cubicBezTo>
                  <a:lnTo>
                    <a:pt x="5793" y="12800"/>
                  </a:lnTo>
                  <a:cubicBezTo>
                    <a:pt x="6318" y="12800"/>
                    <a:pt x="6744" y="12145"/>
                    <a:pt x="6744" y="11336"/>
                  </a:cubicBezTo>
                  <a:lnTo>
                    <a:pt x="6744" y="1464"/>
                  </a:lnTo>
                  <a:cubicBezTo>
                    <a:pt x="6744" y="655"/>
                    <a:pt x="6318" y="0"/>
                    <a:pt x="5793" y="0"/>
                  </a:cubicBezTo>
                  <a:close/>
                  <a:moveTo>
                    <a:pt x="2791" y="699"/>
                  </a:moveTo>
                  <a:lnTo>
                    <a:pt x="3954" y="699"/>
                  </a:lnTo>
                  <a:cubicBezTo>
                    <a:pt x="3997" y="699"/>
                    <a:pt x="4033" y="751"/>
                    <a:pt x="4033" y="816"/>
                  </a:cubicBezTo>
                  <a:cubicBezTo>
                    <a:pt x="4033" y="880"/>
                    <a:pt x="3997" y="932"/>
                    <a:pt x="3954" y="932"/>
                  </a:cubicBezTo>
                  <a:lnTo>
                    <a:pt x="2791" y="932"/>
                  </a:lnTo>
                  <a:cubicBezTo>
                    <a:pt x="2747" y="932"/>
                    <a:pt x="2711" y="880"/>
                    <a:pt x="2711" y="816"/>
                  </a:cubicBezTo>
                  <a:cubicBezTo>
                    <a:pt x="2711" y="751"/>
                    <a:pt x="2747" y="699"/>
                    <a:pt x="2791" y="699"/>
                  </a:cubicBezTo>
                  <a:close/>
                  <a:moveTo>
                    <a:pt x="1074" y="582"/>
                  </a:moveTo>
                  <a:cubicBezTo>
                    <a:pt x="1124" y="582"/>
                    <a:pt x="1164" y="635"/>
                    <a:pt x="1164" y="699"/>
                  </a:cubicBezTo>
                  <a:cubicBezTo>
                    <a:pt x="1164" y="763"/>
                    <a:pt x="1124" y="816"/>
                    <a:pt x="1074" y="816"/>
                  </a:cubicBezTo>
                  <a:cubicBezTo>
                    <a:pt x="1024" y="816"/>
                    <a:pt x="983" y="763"/>
                    <a:pt x="983" y="699"/>
                  </a:cubicBezTo>
                  <a:cubicBezTo>
                    <a:pt x="983" y="634"/>
                    <a:pt x="1024" y="582"/>
                    <a:pt x="1074" y="582"/>
                  </a:cubicBezTo>
                  <a:close/>
                  <a:moveTo>
                    <a:pt x="3372" y="12451"/>
                  </a:moveTo>
                  <a:cubicBezTo>
                    <a:pt x="3172" y="12451"/>
                    <a:pt x="3011" y="12242"/>
                    <a:pt x="3011" y="11985"/>
                  </a:cubicBezTo>
                  <a:cubicBezTo>
                    <a:pt x="3011" y="11728"/>
                    <a:pt x="3172" y="11519"/>
                    <a:pt x="3372" y="11519"/>
                  </a:cubicBezTo>
                  <a:cubicBezTo>
                    <a:pt x="3571" y="11519"/>
                    <a:pt x="3734" y="11728"/>
                    <a:pt x="3734" y="11985"/>
                  </a:cubicBezTo>
                  <a:cubicBezTo>
                    <a:pt x="3734" y="12242"/>
                    <a:pt x="3571" y="12451"/>
                    <a:pt x="3372" y="12451"/>
                  </a:cubicBezTo>
                  <a:close/>
                  <a:moveTo>
                    <a:pt x="6398" y="11150"/>
                  </a:moveTo>
                  <a:lnTo>
                    <a:pt x="336" y="11150"/>
                  </a:lnTo>
                  <a:lnTo>
                    <a:pt x="336" y="1553"/>
                  </a:lnTo>
                  <a:lnTo>
                    <a:pt x="6398" y="1553"/>
                  </a:lnTo>
                  <a:lnTo>
                    <a:pt x="6398" y="111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D929D18-23A0-CD11-FA11-B83D5C753EA9}"/>
                </a:ext>
              </a:extLst>
            </p:cNvPr>
            <p:cNvSpPr txBox="1"/>
            <p:nvPr/>
          </p:nvSpPr>
          <p:spPr>
            <a:xfrm>
              <a:off x="8501198" y="6140398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model-2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4A8D4C8-7A24-5AFA-DFE6-270421AE33B7}"/>
                </a:ext>
              </a:extLst>
            </p:cNvPr>
            <p:cNvSpPr txBox="1"/>
            <p:nvPr/>
          </p:nvSpPr>
          <p:spPr>
            <a:xfrm>
              <a:off x="9545116" y="6232236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model-3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9918AF99-76A0-0157-7300-98C5E1192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2628" y="5139750"/>
              <a:ext cx="1496736" cy="1564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AADFDC76-4941-9A3A-726B-2B92C06E8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2628" y="5185917"/>
              <a:ext cx="1525058" cy="1627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C4F48D8E-9BE3-4674-07F0-462AE14E2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1029" y="5410907"/>
              <a:ext cx="1596749" cy="4815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5EB3769-5851-B842-2CD1-AF5A051018C1}"/>
                </a:ext>
              </a:extLst>
            </p:cNvPr>
            <p:cNvSpPr txBox="1"/>
            <p:nvPr/>
          </p:nvSpPr>
          <p:spPr>
            <a:xfrm>
              <a:off x="8729356" y="5418596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model-1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227C3D2A-9937-32FC-A3E9-9A9ABA65E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5206" y="5764829"/>
              <a:ext cx="549525" cy="33565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FC53DE23-FB97-6F5B-9DA8-56E25D975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4321" y="5695689"/>
              <a:ext cx="592242" cy="35272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28BC81F-3A74-4BD8-AC8E-2F8CEA2256C2}"/>
              </a:ext>
            </a:extLst>
          </p:cNvPr>
          <p:cNvCxnSpPr>
            <a:cxnSpLocks/>
          </p:cNvCxnSpPr>
          <p:nvPr/>
        </p:nvCxnSpPr>
        <p:spPr>
          <a:xfrm>
            <a:off x="5969031" y="1315335"/>
            <a:ext cx="0" cy="4928977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0E48A4C-7109-47C4-96B2-D50DEB9A7FD2}"/>
              </a:ext>
            </a:extLst>
          </p:cNvPr>
          <p:cNvSpPr txBox="1"/>
          <p:nvPr/>
        </p:nvSpPr>
        <p:spPr>
          <a:xfrm>
            <a:off x="478726" y="2169506"/>
            <a:ext cx="6299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探究来自</a:t>
            </a:r>
            <a:r>
              <a:rPr lang="zh-CN" altLang="en-US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不同厂商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BS</a:t>
            </a:r>
            <a:r>
              <a:rPr lang="zh-CN" altLang="en-US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UE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之间的协作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5F7AF00-C0C0-4D27-AB9B-8652DE5D49B3}"/>
              </a:ext>
            </a:extLst>
          </p:cNvPr>
          <p:cNvSpPr/>
          <p:nvPr/>
        </p:nvSpPr>
        <p:spPr>
          <a:xfrm>
            <a:off x="2395000" y="5549200"/>
            <a:ext cx="1546530" cy="369332"/>
          </a:xfrm>
          <a:prstGeom prst="roundRect">
            <a:avLst/>
          </a:prstGeom>
          <a:solidFill>
            <a:schemeClr val="bg1">
              <a:alpha val="82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BS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22E34BC-D00B-4CBF-A7A9-CB126DFAE328}"/>
              </a:ext>
            </a:extLst>
          </p:cNvPr>
          <p:cNvGrpSpPr/>
          <p:nvPr/>
        </p:nvGrpSpPr>
        <p:grpSpPr>
          <a:xfrm>
            <a:off x="1098297" y="3377670"/>
            <a:ext cx="4155320" cy="1824185"/>
            <a:chOff x="523005" y="3125490"/>
            <a:chExt cx="4791360" cy="2075199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6941D1B-0954-44CE-AFB5-2146AD815FE6}"/>
                </a:ext>
              </a:extLst>
            </p:cNvPr>
            <p:cNvSpPr/>
            <p:nvPr/>
          </p:nvSpPr>
          <p:spPr>
            <a:xfrm>
              <a:off x="797825" y="3545469"/>
              <a:ext cx="513707" cy="839490"/>
            </a:xfrm>
            <a:custGeom>
              <a:avLst/>
              <a:gdLst>
                <a:gd name="T0" fmla="*/ 5793 w 6744"/>
                <a:gd name="T1" fmla="*/ 0 h 12800"/>
                <a:gd name="T2" fmla="*/ 951 w 6744"/>
                <a:gd name="T3" fmla="*/ 0 h 12800"/>
                <a:gd name="T4" fmla="*/ 0 w 6744"/>
                <a:gd name="T5" fmla="*/ 1464 h 12800"/>
                <a:gd name="T6" fmla="*/ 0 w 6744"/>
                <a:gd name="T7" fmla="*/ 11336 h 12800"/>
                <a:gd name="T8" fmla="*/ 951 w 6744"/>
                <a:gd name="T9" fmla="*/ 12800 h 12800"/>
                <a:gd name="T10" fmla="*/ 5793 w 6744"/>
                <a:gd name="T11" fmla="*/ 12800 h 12800"/>
                <a:gd name="T12" fmla="*/ 6744 w 6744"/>
                <a:gd name="T13" fmla="*/ 11336 h 12800"/>
                <a:gd name="T14" fmla="*/ 6744 w 6744"/>
                <a:gd name="T15" fmla="*/ 1464 h 12800"/>
                <a:gd name="T16" fmla="*/ 5793 w 6744"/>
                <a:gd name="T17" fmla="*/ 0 h 12800"/>
                <a:gd name="T18" fmla="*/ 2791 w 6744"/>
                <a:gd name="T19" fmla="*/ 699 h 12800"/>
                <a:gd name="T20" fmla="*/ 3954 w 6744"/>
                <a:gd name="T21" fmla="*/ 699 h 12800"/>
                <a:gd name="T22" fmla="*/ 4033 w 6744"/>
                <a:gd name="T23" fmla="*/ 816 h 12800"/>
                <a:gd name="T24" fmla="*/ 3954 w 6744"/>
                <a:gd name="T25" fmla="*/ 932 h 12800"/>
                <a:gd name="T26" fmla="*/ 2791 w 6744"/>
                <a:gd name="T27" fmla="*/ 932 h 12800"/>
                <a:gd name="T28" fmla="*/ 2711 w 6744"/>
                <a:gd name="T29" fmla="*/ 816 h 12800"/>
                <a:gd name="T30" fmla="*/ 2791 w 6744"/>
                <a:gd name="T31" fmla="*/ 699 h 12800"/>
                <a:gd name="T32" fmla="*/ 1074 w 6744"/>
                <a:gd name="T33" fmla="*/ 582 h 12800"/>
                <a:gd name="T34" fmla="*/ 1164 w 6744"/>
                <a:gd name="T35" fmla="*/ 699 h 12800"/>
                <a:gd name="T36" fmla="*/ 1074 w 6744"/>
                <a:gd name="T37" fmla="*/ 816 h 12800"/>
                <a:gd name="T38" fmla="*/ 983 w 6744"/>
                <a:gd name="T39" fmla="*/ 699 h 12800"/>
                <a:gd name="T40" fmla="*/ 1074 w 6744"/>
                <a:gd name="T41" fmla="*/ 582 h 12800"/>
                <a:gd name="T42" fmla="*/ 3372 w 6744"/>
                <a:gd name="T43" fmla="*/ 12451 h 12800"/>
                <a:gd name="T44" fmla="*/ 3011 w 6744"/>
                <a:gd name="T45" fmla="*/ 11985 h 12800"/>
                <a:gd name="T46" fmla="*/ 3372 w 6744"/>
                <a:gd name="T47" fmla="*/ 11519 h 12800"/>
                <a:gd name="T48" fmla="*/ 3734 w 6744"/>
                <a:gd name="T49" fmla="*/ 11985 h 12800"/>
                <a:gd name="T50" fmla="*/ 3372 w 6744"/>
                <a:gd name="T51" fmla="*/ 12451 h 12800"/>
                <a:gd name="T52" fmla="*/ 6398 w 6744"/>
                <a:gd name="T53" fmla="*/ 11150 h 12800"/>
                <a:gd name="T54" fmla="*/ 336 w 6744"/>
                <a:gd name="T55" fmla="*/ 11150 h 12800"/>
                <a:gd name="T56" fmla="*/ 336 w 6744"/>
                <a:gd name="T57" fmla="*/ 1553 h 12800"/>
                <a:gd name="T58" fmla="*/ 6398 w 6744"/>
                <a:gd name="T59" fmla="*/ 1553 h 12800"/>
                <a:gd name="T60" fmla="*/ 6398 w 6744"/>
                <a:gd name="T61" fmla="*/ 1115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44" h="12800">
                  <a:moveTo>
                    <a:pt x="5793" y="0"/>
                  </a:moveTo>
                  <a:lnTo>
                    <a:pt x="951" y="0"/>
                  </a:lnTo>
                  <a:cubicBezTo>
                    <a:pt x="427" y="0"/>
                    <a:pt x="0" y="655"/>
                    <a:pt x="0" y="1464"/>
                  </a:cubicBezTo>
                  <a:lnTo>
                    <a:pt x="0" y="11336"/>
                  </a:lnTo>
                  <a:cubicBezTo>
                    <a:pt x="0" y="12145"/>
                    <a:pt x="427" y="12800"/>
                    <a:pt x="951" y="12800"/>
                  </a:cubicBezTo>
                  <a:lnTo>
                    <a:pt x="5793" y="12800"/>
                  </a:lnTo>
                  <a:cubicBezTo>
                    <a:pt x="6318" y="12800"/>
                    <a:pt x="6744" y="12145"/>
                    <a:pt x="6744" y="11336"/>
                  </a:cubicBezTo>
                  <a:lnTo>
                    <a:pt x="6744" y="1464"/>
                  </a:lnTo>
                  <a:cubicBezTo>
                    <a:pt x="6744" y="655"/>
                    <a:pt x="6318" y="0"/>
                    <a:pt x="5793" y="0"/>
                  </a:cubicBezTo>
                  <a:close/>
                  <a:moveTo>
                    <a:pt x="2791" y="699"/>
                  </a:moveTo>
                  <a:lnTo>
                    <a:pt x="3954" y="699"/>
                  </a:lnTo>
                  <a:cubicBezTo>
                    <a:pt x="3997" y="699"/>
                    <a:pt x="4033" y="751"/>
                    <a:pt x="4033" y="816"/>
                  </a:cubicBezTo>
                  <a:cubicBezTo>
                    <a:pt x="4033" y="880"/>
                    <a:pt x="3997" y="932"/>
                    <a:pt x="3954" y="932"/>
                  </a:cubicBezTo>
                  <a:lnTo>
                    <a:pt x="2791" y="932"/>
                  </a:lnTo>
                  <a:cubicBezTo>
                    <a:pt x="2747" y="932"/>
                    <a:pt x="2711" y="880"/>
                    <a:pt x="2711" y="816"/>
                  </a:cubicBezTo>
                  <a:cubicBezTo>
                    <a:pt x="2711" y="751"/>
                    <a:pt x="2747" y="699"/>
                    <a:pt x="2791" y="699"/>
                  </a:cubicBezTo>
                  <a:close/>
                  <a:moveTo>
                    <a:pt x="1074" y="582"/>
                  </a:moveTo>
                  <a:cubicBezTo>
                    <a:pt x="1124" y="582"/>
                    <a:pt x="1164" y="635"/>
                    <a:pt x="1164" y="699"/>
                  </a:cubicBezTo>
                  <a:cubicBezTo>
                    <a:pt x="1164" y="763"/>
                    <a:pt x="1124" y="816"/>
                    <a:pt x="1074" y="816"/>
                  </a:cubicBezTo>
                  <a:cubicBezTo>
                    <a:pt x="1024" y="816"/>
                    <a:pt x="983" y="763"/>
                    <a:pt x="983" y="699"/>
                  </a:cubicBezTo>
                  <a:cubicBezTo>
                    <a:pt x="983" y="634"/>
                    <a:pt x="1024" y="582"/>
                    <a:pt x="1074" y="582"/>
                  </a:cubicBezTo>
                  <a:close/>
                  <a:moveTo>
                    <a:pt x="3372" y="12451"/>
                  </a:moveTo>
                  <a:cubicBezTo>
                    <a:pt x="3172" y="12451"/>
                    <a:pt x="3011" y="12242"/>
                    <a:pt x="3011" y="11985"/>
                  </a:cubicBezTo>
                  <a:cubicBezTo>
                    <a:pt x="3011" y="11728"/>
                    <a:pt x="3172" y="11519"/>
                    <a:pt x="3372" y="11519"/>
                  </a:cubicBezTo>
                  <a:cubicBezTo>
                    <a:pt x="3571" y="11519"/>
                    <a:pt x="3734" y="11728"/>
                    <a:pt x="3734" y="11985"/>
                  </a:cubicBezTo>
                  <a:cubicBezTo>
                    <a:pt x="3734" y="12242"/>
                    <a:pt x="3571" y="12451"/>
                    <a:pt x="3372" y="12451"/>
                  </a:cubicBezTo>
                  <a:close/>
                  <a:moveTo>
                    <a:pt x="6398" y="11150"/>
                  </a:moveTo>
                  <a:lnTo>
                    <a:pt x="336" y="11150"/>
                  </a:lnTo>
                  <a:lnTo>
                    <a:pt x="336" y="1553"/>
                  </a:lnTo>
                  <a:lnTo>
                    <a:pt x="6398" y="1553"/>
                  </a:lnTo>
                  <a:lnTo>
                    <a:pt x="6398" y="111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3BFD929-8504-491A-9179-F719FB80CF1B}"/>
                </a:ext>
              </a:extLst>
            </p:cNvPr>
            <p:cNvSpPr/>
            <p:nvPr/>
          </p:nvSpPr>
          <p:spPr>
            <a:xfrm>
              <a:off x="797823" y="3540152"/>
              <a:ext cx="513707" cy="851630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F0AE915-0870-4F4C-89E1-C21ADC71AFA8}"/>
                </a:ext>
              </a:extLst>
            </p:cNvPr>
            <p:cNvSpPr/>
            <p:nvPr/>
          </p:nvSpPr>
          <p:spPr>
            <a:xfrm>
              <a:off x="2615553" y="3557188"/>
              <a:ext cx="513707" cy="839490"/>
            </a:xfrm>
            <a:custGeom>
              <a:avLst/>
              <a:gdLst>
                <a:gd name="T0" fmla="*/ 5793 w 6744"/>
                <a:gd name="T1" fmla="*/ 0 h 12800"/>
                <a:gd name="T2" fmla="*/ 951 w 6744"/>
                <a:gd name="T3" fmla="*/ 0 h 12800"/>
                <a:gd name="T4" fmla="*/ 0 w 6744"/>
                <a:gd name="T5" fmla="*/ 1464 h 12800"/>
                <a:gd name="T6" fmla="*/ 0 w 6744"/>
                <a:gd name="T7" fmla="*/ 11336 h 12800"/>
                <a:gd name="T8" fmla="*/ 951 w 6744"/>
                <a:gd name="T9" fmla="*/ 12800 h 12800"/>
                <a:gd name="T10" fmla="*/ 5793 w 6744"/>
                <a:gd name="T11" fmla="*/ 12800 h 12800"/>
                <a:gd name="T12" fmla="*/ 6744 w 6744"/>
                <a:gd name="T13" fmla="*/ 11336 h 12800"/>
                <a:gd name="T14" fmla="*/ 6744 w 6744"/>
                <a:gd name="T15" fmla="*/ 1464 h 12800"/>
                <a:gd name="T16" fmla="*/ 5793 w 6744"/>
                <a:gd name="T17" fmla="*/ 0 h 12800"/>
                <a:gd name="T18" fmla="*/ 2791 w 6744"/>
                <a:gd name="T19" fmla="*/ 699 h 12800"/>
                <a:gd name="T20" fmla="*/ 3954 w 6744"/>
                <a:gd name="T21" fmla="*/ 699 h 12800"/>
                <a:gd name="T22" fmla="*/ 4033 w 6744"/>
                <a:gd name="T23" fmla="*/ 816 h 12800"/>
                <a:gd name="T24" fmla="*/ 3954 w 6744"/>
                <a:gd name="T25" fmla="*/ 932 h 12800"/>
                <a:gd name="T26" fmla="*/ 2791 w 6744"/>
                <a:gd name="T27" fmla="*/ 932 h 12800"/>
                <a:gd name="T28" fmla="*/ 2711 w 6744"/>
                <a:gd name="T29" fmla="*/ 816 h 12800"/>
                <a:gd name="T30" fmla="*/ 2791 w 6744"/>
                <a:gd name="T31" fmla="*/ 699 h 12800"/>
                <a:gd name="T32" fmla="*/ 1074 w 6744"/>
                <a:gd name="T33" fmla="*/ 582 h 12800"/>
                <a:gd name="T34" fmla="*/ 1164 w 6744"/>
                <a:gd name="T35" fmla="*/ 699 h 12800"/>
                <a:gd name="T36" fmla="*/ 1074 w 6744"/>
                <a:gd name="T37" fmla="*/ 816 h 12800"/>
                <a:gd name="T38" fmla="*/ 983 w 6744"/>
                <a:gd name="T39" fmla="*/ 699 h 12800"/>
                <a:gd name="T40" fmla="*/ 1074 w 6744"/>
                <a:gd name="T41" fmla="*/ 582 h 12800"/>
                <a:gd name="T42" fmla="*/ 3372 w 6744"/>
                <a:gd name="T43" fmla="*/ 12451 h 12800"/>
                <a:gd name="T44" fmla="*/ 3011 w 6744"/>
                <a:gd name="T45" fmla="*/ 11985 h 12800"/>
                <a:gd name="T46" fmla="*/ 3372 w 6744"/>
                <a:gd name="T47" fmla="*/ 11519 h 12800"/>
                <a:gd name="T48" fmla="*/ 3734 w 6744"/>
                <a:gd name="T49" fmla="*/ 11985 h 12800"/>
                <a:gd name="T50" fmla="*/ 3372 w 6744"/>
                <a:gd name="T51" fmla="*/ 12451 h 12800"/>
                <a:gd name="T52" fmla="*/ 6398 w 6744"/>
                <a:gd name="T53" fmla="*/ 11150 h 12800"/>
                <a:gd name="T54" fmla="*/ 336 w 6744"/>
                <a:gd name="T55" fmla="*/ 11150 h 12800"/>
                <a:gd name="T56" fmla="*/ 336 w 6744"/>
                <a:gd name="T57" fmla="*/ 1553 h 12800"/>
                <a:gd name="T58" fmla="*/ 6398 w 6744"/>
                <a:gd name="T59" fmla="*/ 1553 h 12800"/>
                <a:gd name="T60" fmla="*/ 6398 w 6744"/>
                <a:gd name="T61" fmla="*/ 1115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44" h="12800">
                  <a:moveTo>
                    <a:pt x="5793" y="0"/>
                  </a:moveTo>
                  <a:lnTo>
                    <a:pt x="951" y="0"/>
                  </a:lnTo>
                  <a:cubicBezTo>
                    <a:pt x="427" y="0"/>
                    <a:pt x="0" y="655"/>
                    <a:pt x="0" y="1464"/>
                  </a:cubicBezTo>
                  <a:lnTo>
                    <a:pt x="0" y="11336"/>
                  </a:lnTo>
                  <a:cubicBezTo>
                    <a:pt x="0" y="12145"/>
                    <a:pt x="427" y="12800"/>
                    <a:pt x="951" y="12800"/>
                  </a:cubicBezTo>
                  <a:lnTo>
                    <a:pt x="5793" y="12800"/>
                  </a:lnTo>
                  <a:cubicBezTo>
                    <a:pt x="6318" y="12800"/>
                    <a:pt x="6744" y="12145"/>
                    <a:pt x="6744" y="11336"/>
                  </a:cubicBezTo>
                  <a:lnTo>
                    <a:pt x="6744" y="1464"/>
                  </a:lnTo>
                  <a:cubicBezTo>
                    <a:pt x="6744" y="655"/>
                    <a:pt x="6318" y="0"/>
                    <a:pt x="5793" y="0"/>
                  </a:cubicBezTo>
                  <a:close/>
                  <a:moveTo>
                    <a:pt x="2791" y="699"/>
                  </a:moveTo>
                  <a:lnTo>
                    <a:pt x="3954" y="699"/>
                  </a:lnTo>
                  <a:cubicBezTo>
                    <a:pt x="3997" y="699"/>
                    <a:pt x="4033" y="751"/>
                    <a:pt x="4033" y="816"/>
                  </a:cubicBezTo>
                  <a:cubicBezTo>
                    <a:pt x="4033" y="880"/>
                    <a:pt x="3997" y="932"/>
                    <a:pt x="3954" y="932"/>
                  </a:cubicBezTo>
                  <a:lnTo>
                    <a:pt x="2791" y="932"/>
                  </a:lnTo>
                  <a:cubicBezTo>
                    <a:pt x="2747" y="932"/>
                    <a:pt x="2711" y="880"/>
                    <a:pt x="2711" y="816"/>
                  </a:cubicBezTo>
                  <a:cubicBezTo>
                    <a:pt x="2711" y="751"/>
                    <a:pt x="2747" y="699"/>
                    <a:pt x="2791" y="699"/>
                  </a:cubicBezTo>
                  <a:close/>
                  <a:moveTo>
                    <a:pt x="1074" y="582"/>
                  </a:moveTo>
                  <a:cubicBezTo>
                    <a:pt x="1124" y="582"/>
                    <a:pt x="1164" y="635"/>
                    <a:pt x="1164" y="699"/>
                  </a:cubicBezTo>
                  <a:cubicBezTo>
                    <a:pt x="1164" y="763"/>
                    <a:pt x="1124" y="816"/>
                    <a:pt x="1074" y="816"/>
                  </a:cubicBezTo>
                  <a:cubicBezTo>
                    <a:pt x="1024" y="816"/>
                    <a:pt x="983" y="763"/>
                    <a:pt x="983" y="699"/>
                  </a:cubicBezTo>
                  <a:cubicBezTo>
                    <a:pt x="983" y="634"/>
                    <a:pt x="1024" y="582"/>
                    <a:pt x="1074" y="582"/>
                  </a:cubicBezTo>
                  <a:close/>
                  <a:moveTo>
                    <a:pt x="3372" y="12451"/>
                  </a:moveTo>
                  <a:cubicBezTo>
                    <a:pt x="3172" y="12451"/>
                    <a:pt x="3011" y="12242"/>
                    <a:pt x="3011" y="11985"/>
                  </a:cubicBezTo>
                  <a:cubicBezTo>
                    <a:pt x="3011" y="11728"/>
                    <a:pt x="3172" y="11519"/>
                    <a:pt x="3372" y="11519"/>
                  </a:cubicBezTo>
                  <a:cubicBezTo>
                    <a:pt x="3571" y="11519"/>
                    <a:pt x="3734" y="11728"/>
                    <a:pt x="3734" y="11985"/>
                  </a:cubicBezTo>
                  <a:cubicBezTo>
                    <a:pt x="3734" y="12242"/>
                    <a:pt x="3571" y="12451"/>
                    <a:pt x="3372" y="12451"/>
                  </a:cubicBezTo>
                  <a:close/>
                  <a:moveTo>
                    <a:pt x="6398" y="11150"/>
                  </a:moveTo>
                  <a:lnTo>
                    <a:pt x="336" y="11150"/>
                  </a:lnTo>
                  <a:lnTo>
                    <a:pt x="336" y="1553"/>
                  </a:lnTo>
                  <a:lnTo>
                    <a:pt x="6398" y="1553"/>
                  </a:lnTo>
                  <a:lnTo>
                    <a:pt x="6398" y="111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5F2165F-2D83-438F-AA67-CA71820BE24B}"/>
                </a:ext>
              </a:extLst>
            </p:cNvPr>
            <p:cNvSpPr/>
            <p:nvPr/>
          </p:nvSpPr>
          <p:spPr>
            <a:xfrm>
              <a:off x="2615551" y="3551871"/>
              <a:ext cx="513707" cy="851630"/>
            </a:xfrm>
            <a:prstGeom prst="rect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013A89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77EF35A5-93A4-4C9E-B33D-CCBB9F06E9D9}"/>
                </a:ext>
              </a:extLst>
            </p:cNvPr>
            <p:cNvSpPr/>
            <p:nvPr/>
          </p:nvSpPr>
          <p:spPr>
            <a:xfrm>
              <a:off x="4448355" y="3556082"/>
              <a:ext cx="513707" cy="839490"/>
            </a:xfrm>
            <a:custGeom>
              <a:avLst/>
              <a:gdLst>
                <a:gd name="T0" fmla="*/ 5793 w 6744"/>
                <a:gd name="T1" fmla="*/ 0 h 12800"/>
                <a:gd name="T2" fmla="*/ 951 w 6744"/>
                <a:gd name="T3" fmla="*/ 0 h 12800"/>
                <a:gd name="T4" fmla="*/ 0 w 6744"/>
                <a:gd name="T5" fmla="*/ 1464 h 12800"/>
                <a:gd name="T6" fmla="*/ 0 w 6744"/>
                <a:gd name="T7" fmla="*/ 11336 h 12800"/>
                <a:gd name="T8" fmla="*/ 951 w 6744"/>
                <a:gd name="T9" fmla="*/ 12800 h 12800"/>
                <a:gd name="T10" fmla="*/ 5793 w 6744"/>
                <a:gd name="T11" fmla="*/ 12800 h 12800"/>
                <a:gd name="T12" fmla="*/ 6744 w 6744"/>
                <a:gd name="T13" fmla="*/ 11336 h 12800"/>
                <a:gd name="T14" fmla="*/ 6744 w 6744"/>
                <a:gd name="T15" fmla="*/ 1464 h 12800"/>
                <a:gd name="T16" fmla="*/ 5793 w 6744"/>
                <a:gd name="T17" fmla="*/ 0 h 12800"/>
                <a:gd name="T18" fmla="*/ 2791 w 6744"/>
                <a:gd name="T19" fmla="*/ 699 h 12800"/>
                <a:gd name="T20" fmla="*/ 3954 w 6744"/>
                <a:gd name="T21" fmla="*/ 699 h 12800"/>
                <a:gd name="T22" fmla="*/ 4033 w 6744"/>
                <a:gd name="T23" fmla="*/ 816 h 12800"/>
                <a:gd name="T24" fmla="*/ 3954 w 6744"/>
                <a:gd name="T25" fmla="*/ 932 h 12800"/>
                <a:gd name="T26" fmla="*/ 2791 w 6744"/>
                <a:gd name="T27" fmla="*/ 932 h 12800"/>
                <a:gd name="T28" fmla="*/ 2711 w 6744"/>
                <a:gd name="T29" fmla="*/ 816 h 12800"/>
                <a:gd name="T30" fmla="*/ 2791 w 6744"/>
                <a:gd name="T31" fmla="*/ 699 h 12800"/>
                <a:gd name="T32" fmla="*/ 1074 w 6744"/>
                <a:gd name="T33" fmla="*/ 582 h 12800"/>
                <a:gd name="T34" fmla="*/ 1164 w 6744"/>
                <a:gd name="T35" fmla="*/ 699 h 12800"/>
                <a:gd name="T36" fmla="*/ 1074 w 6744"/>
                <a:gd name="T37" fmla="*/ 816 h 12800"/>
                <a:gd name="T38" fmla="*/ 983 w 6744"/>
                <a:gd name="T39" fmla="*/ 699 h 12800"/>
                <a:gd name="T40" fmla="*/ 1074 w 6744"/>
                <a:gd name="T41" fmla="*/ 582 h 12800"/>
                <a:gd name="T42" fmla="*/ 3372 w 6744"/>
                <a:gd name="T43" fmla="*/ 12451 h 12800"/>
                <a:gd name="T44" fmla="*/ 3011 w 6744"/>
                <a:gd name="T45" fmla="*/ 11985 h 12800"/>
                <a:gd name="T46" fmla="*/ 3372 w 6744"/>
                <a:gd name="T47" fmla="*/ 11519 h 12800"/>
                <a:gd name="T48" fmla="*/ 3734 w 6744"/>
                <a:gd name="T49" fmla="*/ 11985 h 12800"/>
                <a:gd name="T50" fmla="*/ 3372 w 6744"/>
                <a:gd name="T51" fmla="*/ 12451 h 12800"/>
                <a:gd name="T52" fmla="*/ 6398 w 6744"/>
                <a:gd name="T53" fmla="*/ 11150 h 12800"/>
                <a:gd name="T54" fmla="*/ 336 w 6744"/>
                <a:gd name="T55" fmla="*/ 11150 h 12800"/>
                <a:gd name="T56" fmla="*/ 336 w 6744"/>
                <a:gd name="T57" fmla="*/ 1553 h 12800"/>
                <a:gd name="T58" fmla="*/ 6398 w 6744"/>
                <a:gd name="T59" fmla="*/ 1553 h 12800"/>
                <a:gd name="T60" fmla="*/ 6398 w 6744"/>
                <a:gd name="T61" fmla="*/ 1115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44" h="12800">
                  <a:moveTo>
                    <a:pt x="5793" y="0"/>
                  </a:moveTo>
                  <a:lnTo>
                    <a:pt x="951" y="0"/>
                  </a:lnTo>
                  <a:cubicBezTo>
                    <a:pt x="427" y="0"/>
                    <a:pt x="0" y="655"/>
                    <a:pt x="0" y="1464"/>
                  </a:cubicBezTo>
                  <a:lnTo>
                    <a:pt x="0" y="11336"/>
                  </a:lnTo>
                  <a:cubicBezTo>
                    <a:pt x="0" y="12145"/>
                    <a:pt x="427" y="12800"/>
                    <a:pt x="951" y="12800"/>
                  </a:cubicBezTo>
                  <a:lnTo>
                    <a:pt x="5793" y="12800"/>
                  </a:lnTo>
                  <a:cubicBezTo>
                    <a:pt x="6318" y="12800"/>
                    <a:pt x="6744" y="12145"/>
                    <a:pt x="6744" y="11336"/>
                  </a:cubicBezTo>
                  <a:lnTo>
                    <a:pt x="6744" y="1464"/>
                  </a:lnTo>
                  <a:cubicBezTo>
                    <a:pt x="6744" y="655"/>
                    <a:pt x="6318" y="0"/>
                    <a:pt x="5793" y="0"/>
                  </a:cubicBezTo>
                  <a:close/>
                  <a:moveTo>
                    <a:pt x="2791" y="699"/>
                  </a:moveTo>
                  <a:lnTo>
                    <a:pt x="3954" y="699"/>
                  </a:lnTo>
                  <a:cubicBezTo>
                    <a:pt x="3997" y="699"/>
                    <a:pt x="4033" y="751"/>
                    <a:pt x="4033" y="816"/>
                  </a:cubicBezTo>
                  <a:cubicBezTo>
                    <a:pt x="4033" y="880"/>
                    <a:pt x="3997" y="932"/>
                    <a:pt x="3954" y="932"/>
                  </a:cubicBezTo>
                  <a:lnTo>
                    <a:pt x="2791" y="932"/>
                  </a:lnTo>
                  <a:cubicBezTo>
                    <a:pt x="2747" y="932"/>
                    <a:pt x="2711" y="880"/>
                    <a:pt x="2711" y="816"/>
                  </a:cubicBezTo>
                  <a:cubicBezTo>
                    <a:pt x="2711" y="751"/>
                    <a:pt x="2747" y="699"/>
                    <a:pt x="2791" y="699"/>
                  </a:cubicBezTo>
                  <a:close/>
                  <a:moveTo>
                    <a:pt x="1074" y="582"/>
                  </a:moveTo>
                  <a:cubicBezTo>
                    <a:pt x="1124" y="582"/>
                    <a:pt x="1164" y="635"/>
                    <a:pt x="1164" y="699"/>
                  </a:cubicBezTo>
                  <a:cubicBezTo>
                    <a:pt x="1164" y="763"/>
                    <a:pt x="1124" y="816"/>
                    <a:pt x="1074" y="816"/>
                  </a:cubicBezTo>
                  <a:cubicBezTo>
                    <a:pt x="1024" y="816"/>
                    <a:pt x="983" y="763"/>
                    <a:pt x="983" y="699"/>
                  </a:cubicBezTo>
                  <a:cubicBezTo>
                    <a:pt x="983" y="634"/>
                    <a:pt x="1024" y="582"/>
                    <a:pt x="1074" y="582"/>
                  </a:cubicBezTo>
                  <a:close/>
                  <a:moveTo>
                    <a:pt x="3372" y="12451"/>
                  </a:moveTo>
                  <a:cubicBezTo>
                    <a:pt x="3172" y="12451"/>
                    <a:pt x="3011" y="12242"/>
                    <a:pt x="3011" y="11985"/>
                  </a:cubicBezTo>
                  <a:cubicBezTo>
                    <a:pt x="3011" y="11728"/>
                    <a:pt x="3172" y="11519"/>
                    <a:pt x="3372" y="11519"/>
                  </a:cubicBezTo>
                  <a:cubicBezTo>
                    <a:pt x="3571" y="11519"/>
                    <a:pt x="3734" y="11728"/>
                    <a:pt x="3734" y="11985"/>
                  </a:cubicBezTo>
                  <a:cubicBezTo>
                    <a:pt x="3734" y="12242"/>
                    <a:pt x="3571" y="12451"/>
                    <a:pt x="3372" y="12451"/>
                  </a:cubicBezTo>
                  <a:close/>
                  <a:moveTo>
                    <a:pt x="6398" y="11150"/>
                  </a:moveTo>
                  <a:lnTo>
                    <a:pt x="336" y="11150"/>
                  </a:lnTo>
                  <a:lnTo>
                    <a:pt x="336" y="1553"/>
                  </a:lnTo>
                  <a:lnTo>
                    <a:pt x="6398" y="1553"/>
                  </a:lnTo>
                  <a:lnTo>
                    <a:pt x="6398" y="1115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24C9C23-7F71-454F-BAAA-1358CD77CCAA}"/>
                </a:ext>
              </a:extLst>
            </p:cNvPr>
            <p:cNvSpPr/>
            <p:nvPr/>
          </p:nvSpPr>
          <p:spPr>
            <a:xfrm>
              <a:off x="4448353" y="3550765"/>
              <a:ext cx="513707" cy="851630"/>
            </a:xfrm>
            <a:prstGeom prst="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B38666E-945E-4796-BA4B-E4C63CD6A48C}"/>
                </a:ext>
              </a:extLst>
            </p:cNvPr>
            <p:cNvSpPr txBox="1"/>
            <p:nvPr/>
          </p:nvSpPr>
          <p:spPr>
            <a:xfrm>
              <a:off x="566226" y="3145358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Huawei</a:t>
              </a:r>
              <a:endPara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BDABB0C-9631-4238-A1F7-8BC3E08997AF}"/>
                </a:ext>
              </a:extLst>
            </p:cNvPr>
            <p:cNvSpPr txBox="1"/>
            <p:nvPr/>
          </p:nvSpPr>
          <p:spPr>
            <a:xfrm>
              <a:off x="2418898" y="3125490"/>
              <a:ext cx="952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kern="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Xiaomi</a:t>
              </a:r>
              <a:endParaRPr lang="zh-CN" altLang="en-US" sz="2000" kern="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AF5BB2A-77E2-4CD9-9C9F-914E5BD2A24C}"/>
                </a:ext>
              </a:extLst>
            </p:cNvPr>
            <p:cNvSpPr txBox="1"/>
            <p:nvPr/>
          </p:nvSpPr>
          <p:spPr>
            <a:xfrm>
              <a:off x="4301326" y="3188273"/>
              <a:ext cx="8418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kern="0" dirty="0">
                  <a:solidFill>
                    <a:srgbClr val="013A89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OPPO</a:t>
              </a:r>
              <a:endParaRPr lang="zh-CN" altLang="en-US" sz="2000" kern="0" dirty="0">
                <a:solidFill>
                  <a:srgbClr val="013A8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10CF228-EB94-4B9F-A5F6-AF89A41DF8B8}"/>
                </a:ext>
              </a:extLst>
            </p:cNvPr>
            <p:cNvGrpSpPr/>
            <p:nvPr/>
          </p:nvGrpSpPr>
          <p:grpSpPr>
            <a:xfrm rot="16200000">
              <a:off x="982965" y="4459932"/>
              <a:ext cx="264264" cy="1184183"/>
              <a:chOff x="4630933" y="3948970"/>
              <a:chExt cx="396101" cy="1556603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37315C5-1D76-4078-A45B-E91824CDA5CD}"/>
                  </a:ext>
                </a:extLst>
              </p:cNvPr>
              <p:cNvSpPr/>
              <p:nvPr/>
            </p:nvSpPr>
            <p:spPr>
              <a:xfrm rot="16200000">
                <a:off x="4644834" y="3935069"/>
                <a:ext cx="368300" cy="3961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302CC93-E59F-4623-BA79-D6BA1D853C27}"/>
                  </a:ext>
                </a:extLst>
              </p:cNvPr>
              <p:cNvSpPr/>
              <p:nvPr/>
            </p:nvSpPr>
            <p:spPr>
              <a:xfrm rot="16200000">
                <a:off x="4644834" y="4331170"/>
                <a:ext cx="368300" cy="3961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E8ADC8B-2FC9-4EB6-B5EE-136410D37D77}"/>
                  </a:ext>
                </a:extLst>
              </p:cNvPr>
              <p:cNvSpPr/>
              <p:nvPr/>
            </p:nvSpPr>
            <p:spPr>
              <a:xfrm rot="16200000">
                <a:off x="4644834" y="4727271"/>
                <a:ext cx="368300" cy="3961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0E26459-35B7-4BF7-B27E-D46C0CF7B472}"/>
                  </a:ext>
                </a:extLst>
              </p:cNvPr>
              <p:cNvSpPr/>
              <p:nvPr/>
            </p:nvSpPr>
            <p:spPr>
              <a:xfrm rot="16200000">
                <a:off x="4644834" y="5123372"/>
                <a:ext cx="368300" cy="3961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CF62A87C-5F90-4199-8687-050A6C525FB9}"/>
                </a:ext>
              </a:extLst>
            </p:cNvPr>
            <p:cNvGrpSpPr/>
            <p:nvPr/>
          </p:nvGrpSpPr>
          <p:grpSpPr>
            <a:xfrm rot="16200000">
              <a:off x="2767110" y="4463107"/>
              <a:ext cx="264264" cy="1184183"/>
              <a:chOff x="4630933" y="3948970"/>
              <a:chExt cx="396101" cy="1556603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1B0052EE-EDAF-4E91-9A50-0537B4282D00}"/>
                  </a:ext>
                </a:extLst>
              </p:cNvPr>
              <p:cNvSpPr/>
              <p:nvPr/>
            </p:nvSpPr>
            <p:spPr>
              <a:xfrm rot="16200000">
                <a:off x="4644834" y="3935069"/>
                <a:ext cx="368300" cy="396101"/>
              </a:xfrm>
              <a:prstGeom prst="rect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013A89"/>
                  </a:solidFill>
                  <a:latin typeface="Arial" panose="020B0604020202020204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F22B5978-0482-4002-AAD6-9B8151121281}"/>
                  </a:ext>
                </a:extLst>
              </p:cNvPr>
              <p:cNvSpPr/>
              <p:nvPr/>
            </p:nvSpPr>
            <p:spPr>
              <a:xfrm rot="16200000">
                <a:off x="4644834" y="4331170"/>
                <a:ext cx="368300" cy="396101"/>
              </a:xfrm>
              <a:prstGeom prst="rect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013A89"/>
                  </a:solidFill>
                  <a:latin typeface="Arial" panose="020B0604020202020204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0FE1A85F-2B36-495C-A1BD-C06FC359C7B6}"/>
                  </a:ext>
                </a:extLst>
              </p:cNvPr>
              <p:cNvSpPr/>
              <p:nvPr/>
            </p:nvSpPr>
            <p:spPr>
              <a:xfrm rot="16200000">
                <a:off x="4644834" y="4727271"/>
                <a:ext cx="368300" cy="396101"/>
              </a:xfrm>
              <a:prstGeom prst="rect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013A89"/>
                  </a:solidFill>
                  <a:latin typeface="Arial" panose="020B0604020202020204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509A4A6-4878-40B2-A198-68251DDCCB39}"/>
                  </a:ext>
                </a:extLst>
              </p:cNvPr>
              <p:cNvSpPr/>
              <p:nvPr/>
            </p:nvSpPr>
            <p:spPr>
              <a:xfrm rot="16200000">
                <a:off x="4644834" y="5123372"/>
                <a:ext cx="368300" cy="396101"/>
              </a:xfrm>
              <a:prstGeom prst="rect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013A89"/>
                  </a:solidFill>
                  <a:latin typeface="Arial" panose="020B0604020202020204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D001D6E1-3BE4-4765-A694-93CD98A4C321}"/>
                </a:ext>
              </a:extLst>
            </p:cNvPr>
            <p:cNvGrpSpPr/>
            <p:nvPr/>
          </p:nvGrpSpPr>
          <p:grpSpPr>
            <a:xfrm rot="16200000">
              <a:off x="4590142" y="4476465"/>
              <a:ext cx="264264" cy="1184183"/>
              <a:chOff x="4630933" y="3948970"/>
              <a:chExt cx="396101" cy="1556603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25C38743-9A18-4DAA-8F1A-583A914150BE}"/>
                  </a:ext>
                </a:extLst>
              </p:cNvPr>
              <p:cNvSpPr/>
              <p:nvPr/>
            </p:nvSpPr>
            <p:spPr>
              <a:xfrm rot="16200000">
                <a:off x="4644834" y="3935069"/>
                <a:ext cx="368300" cy="396101"/>
              </a:xfrm>
              <a:prstGeom prst="rect">
                <a:avLst/>
              </a:prstGeom>
              <a:noFill/>
              <a:ln w="57150" cap="flat" cmpd="sng" algn="ctr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50B6533-4861-4E68-9D49-A4C4603F2389}"/>
                  </a:ext>
                </a:extLst>
              </p:cNvPr>
              <p:cNvSpPr/>
              <p:nvPr/>
            </p:nvSpPr>
            <p:spPr>
              <a:xfrm rot="16200000">
                <a:off x="4644834" y="4331170"/>
                <a:ext cx="368300" cy="396101"/>
              </a:xfrm>
              <a:prstGeom prst="rect">
                <a:avLst/>
              </a:prstGeom>
              <a:noFill/>
              <a:ln w="57150" cap="flat" cmpd="sng" algn="ctr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374377D4-3EE5-4B16-8C9A-DC33A575479C}"/>
                  </a:ext>
                </a:extLst>
              </p:cNvPr>
              <p:cNvSpPr/>
              <p:nvPr/>
            </p:nvSpPr>
            <p:spPr>
              <a:xfrm rot="16200000">
                <a:off x="4644834" y="4727271"/>
                <a:ext cx="368300" cy="396101"/>
              </a:xfrm>
              <a:prstGeom prst="rect">
                <a:avLst/>
              </a:prstGeom>
              <a:noFill/>
              <a:ln w="57150" cap="flat" cmpd="sng" algn="ctr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B247B2EB-7976-4422-9E1E-67176A81D57A}"/>
                  </a:ext>
                </a:extLst>
              </p:cNvPr>
              <p:cNvSpPr/>
              <p:nvPr/>
            </p:nvSpPr>
            <p:spPr>
              <a:xfrm rot="16200000">
                <a:off x="4644834" y="5123372"/>
                <a:ext cx="368300" cy="396101"/>
              </a:xfrm>
              <a:prstGeom prst="rect">
                <a:avLst/>
              </a:prstGeom>
              <a:noFill/>
              <a:ln w="57150" cap="flat" cmpd="sng" algn="ctr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</a:endParaRPr>
              </a:p>
            </p:txBody>
          </p:sp>
        </p:grp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86A2118E-CB80-4101-813E-E6AB32809BD3}"/>
                </a:ext>
              </a:extLst>
            </p:cNvPr>
            <p:cNvSpPr/>
            <p:nvPr/>
          </p:nvSpPr>
          <p:spPr>
            <a:xfrm>
              <a:off x="908385" y="4511116"/>
              <a:ext cx="320683" cy="335526"/>
            </a:xfrm>
            <a:prstGeom prst="downArrow">
              <a:avLst/>
            </a:prstGeom>
            <a:solidFill>
              <a:srgbClr val="FF0000"/>
            </a:solidFill>
            <a:ln w="57150" cap="flat" cmpd="sng" algn="ctr">
              <a:solidFill>
                <a:srgbClr val="FF0000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3" name="箭头: 下 92">
              <a:extLst>
                <a:ext uri="{FF2B5EF4-FFF2-40B4-BE49-F238E27FC236}">
                  <a16:creationId xmlns:a16="http://schemas.microsoft.com/office/drawing/2014/main" id="{32A85FC5-121F-440F-B860-7B6D7599B7F9}"/>
                </a:ext>
              </a:extLst>
            </p:cNvPr>
            <p:cNvSpPr/>
            <p:nvPr/>
          </p:nvSpPr>
          <p:spPr>
            <a:xfrm>
              <a:off x="2723334" y="4499161"/>
              <a:ext cx="320683" cy="335526"/>
            </a:xfrm>
            <a:prstGeom prst="downArrow">
              <a:avLst/>
            </a:prstGeom>
            <a:solidFill>
              <a:srgbClr val="00B050"/>
            </a:solidFill>
            <a:ln w="57150" cap="flat" cmpd="sng" algn="ctr">
              <a:solidFill>
                <a:srgbClr val="00B050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4" name="箭头: 下 93">
              <a:extLst>
                <a:ext uri="{FF2B5EF4-FFF2-40B4-BE49-F238E27FC236}">
                  <a16:creationId xmlns:a16="http://schemas.microsoft.com/office/drawing/2014/main" id="{D7FA8F3A-D1B5-4901-808E-B91C19564392}"/>
                </a:ext>
              </a:extLst>
            </p:cNvPr>
            <p:cNvSpPr/>
            <p:nvPr/>
          </p:nvSpPr>
          <p:spPr>
            <a:xfrm>
              <a:off x="4544864" y="4504830"/>
              <a:ext cx="320683" cy="335526"/>
            </a:xfrm>
            <a:prstGeom prst="downArrow">
              <a:avLst/>
            </a:prstGeom>
            <a:solidFill>
              <a:srgbClr val="0C49B7"/>
            </a:solidFill>
            <a:ln w="57150" cap="flat" cmpd="sng" algn="ctr">
              <a:solidFill>
                <a:srgbClr val="0C49B7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F64C8F3B-0762-4587-A457-B3AC96DFA918}"/>
              </a:ext>
            </a:extLst>
          </p:cNvPr>
          <p:cNvSpPr/>
          <p:nvPr/>
        </p:nvSpPr>
        <p:spPr>
          <a:xfrm>
            <a:off x="2164253" y="2670074"/>
            <a:ext cx="1962681" cy="369332"/>
          </a:xfrm>
          <a:prstGeom prst="roundRect">
            <a:avLst/>
          </a:prstGeom>
          <a:solidFill>
            <a:schemeClr val="bg1">
              <a:alpha val="82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same CSI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4C5B2FC0-9309-4FA9-B5CA-31B3A49050D2}"/>
              </a:ext>
            </a:extLst>
          </p:cNvPr>
          <p:cNvCxnSpPr>
            <a:cxnSpLocks/>
            <a:stCxn id="95" idx="2"/>
            <a:endCxn id="64" idx="0"/>
          </p:cNvCxnSpPr>
          <p:nvPr/>
        </p:nvCxnSpPr>
        <p:spPr>
          <a:xfrm rot="16200000" flipH="1">
            <a:off x="3746133" y="2438866"/>
            <a:ext cx="393453" cy="15945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3B4A8CEF-3D17-4CE6-A0D6-2DC46A0AD897}"/>
              </a:ext>
            </a:extLst>
          </p:cNvPr>
          <p:cNvCxnSpPr>
            <a:cxnSpLocks/>
            <a:stCxn id="95" idx="2"/>
            <a:endCxn id="14" idx="0"/>
          </p:cNvCxnSpPr>
          <p:nvPr/>
        </p:nvCxnSpPr>
        <p:spPr>
          <a:xfrm rot="5400000">
            <a:off x="2175943" y="2425483"/>
            <a:ext cx="355729" cy="1583575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7CA90E9C-49E6-44FA-B6A7-ED5B8D6E75FD}"/>
              </a:ext>
            </a:extLst>
          </p:cNvPr>
          <p:cNvCxnSpPr>
            <a:cxnSpLocks/>
            <a:stCxn id="95" idx="2"/>
            <a:endCxn id="63" idx="0"/>
          </p:cNvCxnSpPr>
          <p:nvPr/>
        </p:nvCxnSpPr>
        <p:spPr>
          <a:xfrm>
            <a:off x="3145594" y="3039406"/>
            <a:ext cx="9953" cy="338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连接符: 肘形 118">
            <a:extLst>
              <a:ext uri="{FF2B5EF4-FFF2-40B4-BE49-F238E27FC236}">
                <a16:creationId xmlns:a16="http://schemas.microsoft.com/office/drawing/2014/main" id="{CCA42B84-C90B-4290-8EFA-B53F44D5F690}"/>
              </a:ext>
            </a:extLst>
          </p:cNvPr>
          <p:cNvCxnSpPr>
            <a:stCxn id="77" idx="0"/>
            <a:endCxn id="42" idx="0"/>
          </p:cNvCxnSpPr>
          <p:nvPr/>
        </p:nvCxnSpPr>
        <p:spPr>
          <a:xfrm rot="16200000" flipH="1">
            <a:off x="2274421" y="4655355"/>
            <a:ext cx="361879" cy="142580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61A2C531-C866-4CE6-94DB-135ED2B505D0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167265" y="5210679"/>
            <a:ext cx="1000" cy="338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DDB251AD-F1FD-43F8-B32E-918DF9DDB938}"/>
              </a:ext>
            </a:extLst>
          </p:cNvPr>
          <p:cNvCxnSpPr>
            <a:stCxn id="89" idx="0"/>
            <a:endCxn id="42" idx="0"/>
          </p:cNvCxnSpPr>
          <p:nvPr/>
        </p:nvCxnSpPr>
        <p:spPr>
          <a:xfrm rot="5400000">
            <a:off x="3715189" y="4654931"/>
            <a:ext cx="347346" cy="144119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C5D06B23-0C3A-47DA-A499-11C98B50FC48}"/>
              </a:ext>
            </a:extLst>
          </p:cNvPr>
          <p:cNvSpPr txBox="1"/>
          <p:nvPr/>
        </p:nvSpPr>
        <p:spPr>
          <a:xfrm>
            <a:off x="-8675" y="4740329"/>
            <a:ext cx="1016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Feature </a:t>
            </a:r>
          </a:p>
          <a:p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vector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3409F410-342D-4B00-9CE0-4D74531F82F1}"/>
              </a:ext>
            </a:extLst>
          </p:cNvPr>
          <p:cNvSpPr txBox="1"/>
          <p:nvPr/>
        </p:nvSpPr>
        <p:spPr>
          <a:xfrm>
            <a:off x="159882" y="5964668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对不同的压缩向量，基站怎样还原出相同的</a:t>
            </a:r>
            <a:r>
              <a:rPr lang="en-US" altLang="zh-CN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CSI?</a:t>
            </a:r>
            <a:endParaRPr lang="zh-CN" altLang="en-US" sz="2000" kern="0" dirty="0">
              <a:solidFill>
                <a:srgbClr val="A4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589A5FD3-6D2C-4458-8790-5B666AC2F656}"/>
              </a:ext>
            </a:extLst>
          </p:cNvPr>
          <p:cNvSpPr txBox="1"/>
          <p:nvPr/>
        </p:nvSpPr>
        <p:spPr>
          <a:xfrm>
            <a:off x="6475827" y="2092547"/>
            <a:ext cx="535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13A89"/>
              </a:buClr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频域的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压缩忽略了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时域的</a:t>
            </a:r>
            <a:r>
              <a:rPr lang="zh-CN" altLang="en-US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相关性</a:t>
            </a:r>
            <a:endParaRPr lang="en-US" altLang="zh-CN" sz="2000" kern="0" dirty="0">
              <a:solidFill>
                <a:srgbClr val="A4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66D67DFF-3A38-4E06-91F7-56CFC6E994F9}"/>
              </a:ext>
            </a:extLst>
          </p:cNvPr>
          <p:cNvSpPr txBox="1"/>
          <p:nvPr/>
        </p:nvSpPr>
        <p:spPr>
          <a:xfrm>
            <a:off x="6499530" y="4576116"/>
            <a:ext cx="2274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13A89"/>
              </a:buClr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</a:t>
            </a:r>
            <a:r>
              <a:rPr lang="zh-CN" altLang="en-US" sz="20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地理位置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的设备对应不同模型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D68B0C16-56A3-EA4E-F567-97FB0EBF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7896" y="6351596"/>
            <a:ext cx="2743200" cy="365125"/>
          </a:xfrm>
        </p:spPr>
        <p:txBody>
          <a:bodyPr/>
          <a:lstStyle/>
          <a:p>
            <a:fld id="{FE1282D0-AAD4-45D4-BBB1-9C369370A4D1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25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5F2052-35E6-8BB4-246F-531A5FFA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9088C1D-00C9-EE56-854F-F5E1B2880CF6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7145A60-3584-A41A-6719-DA4ADED8A1AC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C1BC5530-6334-7FEB-E309-6A113932003D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CCB77B6-BE26-92CB-1A0D-ADCB2D6D68DB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AF71A7F-7C87-B43D-236B-20CB90E22E91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A9D80065-F1C5-1A73-5A54-52D102143143}"/>
                </a:ext>
              </a:extLst>
            </p:cNvPr>
            <p:cNvSpPr txBox="1"/>
            <p:nvPr/>
          </p:nvSpPr>
          <p:spPr>
            <a:xfrm>
              <a:off x="1055687" y="140904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基于</a:t>
              </a: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AI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的</a:t>
              </a:r>
              <a:r>
                <a:rPr lang="en-US" altLang="zh-CN" sz="3600" dirty="0">
                  <a:solidFill>
                    <a:schemeClr val="accent1">
                      <a:lumMod val="100000"/>
                    </a:schemeClr>
                  </a:solidFill>
                </a:rPr>
                <a:t>CSI</a:t>
              </a: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反馈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CBDE322-31AA-59C3-E628-7E971B162A2D}"/>
              </a:ext>
            </a:extLst>
          </p:cNvPr>
          <p:cNvSpPr txBox="1"/>
          <p:nvPr/>
        </p:nvSpPr>
        <p:spPr>
          <a:xfrm>
            <a:off x="335361" y="8889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基本框架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F05A56D-2563-B15E-F211-2F4E6A0E2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8" b="829"/>
          <a:stretch/>
        </p:blipFill>
        <p:spPr>
          <a:xfrm>
            <a:off x="3240428" y="1130426"/>
            <a:ext cx="8407989" cy="2125611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FCE579F-B4E2-485D-836A-2AF46B72780C}"/>
              </a:ext>
            </a:extLst>
          </p:cNvPr>
          <p:cNvGrpSpPr/>
          <p:nvPr/>
        </p:nvGrpSpPr>
        <p:grpSpPr>
          <a:xfrm>
            <a:off x="3147192" y="3699299"/>
            <a:ext cx="8709447" cy="2494112"/>
            <a:chOff x="2796128" y="3485241"/>
            <a:chExt cx="8805321" cy="2709547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885D3D0-35EA-45B4-9423-4EAC1DA1D236}"/>
                </a:ext>
              </a:extLst>
            </p:cNvPr>
            <p:cNvSpPr/>
            <p:nvPr/>
          </p:nvSpPr>
          <p:spPr>
            <a:xfrm>
              <a:off x="4634503" y="5297671"/>
              <a:ext cx="1177290" cy="4914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zh-CN" altLang="en-US" kern="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rPr>
                <a:t>量化层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520607C-7DC5-466A-80FA-E4E374FC2C3C}"/>
                </a:ext>
              </a:extLst>
            </p:cNvPr>
            <p:cNvSpPr/>
            <p:nvPr/>
          </p:nvSpPr>
          <p:spPr>
            <a:xfrm>
              <a:off x="9391899" y="5305901"/>
              <a:ext cx="1177290" cy="4914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en-US" altLang="zh-CN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Decoder</a:t>
              </a:r>
              <a:endParaRPr lang="zh-CN" altLang="en-US" kern="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176CFD1-123F-4DA0-BBE2-4F47A06FDF00}"/>
                </a:ext>
              </a:extLst>
            </p:cNvPr>
            <p:cNvCxnSpPr>
              <a:cxnSpLocks/>
              <a:stCxn id="10" idx="3"/>
              <a:endCxn id="16" idx="1"/>
            </p:cNvCxnSpPr>
            <p:nvPr/>
          </p:nvCxnSpPr>
          <p:spPr>
            <a:xfrm>
              <a:off x="5811793" y="5543416"/>
              <a:ext cx="2902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B1BCA08-D7A2-4BCF-9EE5-B05C27CBE05B}"/>
                </a:ext>
              </a:extLst>
            </p:cNvPr>
            <p:cNvSpPr/>
            <p:nvPr/>
          </p:nvSpPr>
          <p:spPr>
            <a:xfrm>
              <a:off x="6102092" y="4892044"/>
              <a:ext cx="413228" cy="130274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vert="eaVert" rtlCol="0" anchor="ctr"/>
            <a:lstStyle/>
            <a:p>
              <a:pPr algn="ctr"/>
              <a:r>
                <a:rPr lang="en-US" altLang="zh-CN" kern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rPr>
                <a:t>0011001</a:t>
              </a:r>
              <a:r>
                <a:rPr lang="en-US" altLang="zh-CN" kern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···</a:t>
              </a:r>
              <a:endParaRPr lang="zh-CN" altLang="en-US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BC478C11-5322-42F8-BD7A-D919DA776837}"/>
                </a:ext>
              </a:extLst>
            </p:cNvPr>
            <p:cNvSpPr/>
            <p:nvPr/>
          </p:nvSpPr>
          <p:spPr>
            <a:xfrm>
              <a:off x="7023221" y="4892044"/>
              <a:ext cx="413228" cy="130274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vert="eaVert" rtlCol="0" anchor="ctr"/>
            <a:lstStyle/>
            <a:p>
              <a:pPr algn="ctr"/>
              <a:r>
                <a:rPr lang="en-US" altLang="zh-CN" kern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rPr>
                <a:t>0011001</a:t>
              </a:r>
              <a:r>
                <a:rPr lang="en-US" altLang="zh-CN" kern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···</a:t>
              </a:r>
              <a:endParaRPr lang="zh-CN" altLang="en-US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5F8AB129-2CF4-4967-B0D1-0F62CD8F7E09}"/>
                </a:ext>
              </a:extLst>
            </p:cNvPr>
            <p:cNvSpPr/>
            <p:nvPr/>
          </p:nvSpPr>
          <p:spPr>
            <a:xfrm>
              <a:off x="3176795" y="5297671"/>
              <a:ext cx="1177290" cy="4914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en-US" altLang="zh-CN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Encoder</a:t>
              </a:r>
              <a:endParaRPr lang="zh-CN" altLang="en-US" kern="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484CB2C-B9CB-449B-A4E2-2DA04C5AA296}"/>
                </a:ext>
              </a:extLst>
            </p:cNvPr>
            <p:cNvSpPr/>
            <p:nvPr/>
          </p:nvSpPr>
          <p:spPr>
            <a:xfrm>
              <a:off x="7810444" y="5303535"/>
              <a:ext cx="1276405" cy="4914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zh-CN" altLang="en-US" kern="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rPr>
                <a:t>反量化层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81A2E6D-81E6-4A82-8AEE-864FFDB09A3D}"/>
                </a:ext>
              </a:extLst>
            </p:cNvPr>
            <p:cNvCxnSpPr>
              <a:cxnSpLocks/>
              <a:stCxn id="21" idx="3"/>
              <a:endCxn id="10" idx="1"/>
            </p:cNvCxnSpPr>
            <p:nvPr/>
          </p:nvCxnSpPr>
          <p:spPr>
            <a:xfrm>
              <a:off x="4354085" y="5543416"/>
              <a:ext cx="2804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0CABAF9-365F-4D96-8FC4-854DB453954D}"/>
                </a:ext>
              </a:extLst>
            </p:cNvPr>
            <p:cNvCxnSpPr/>
            <p:nvPr/>
          </p:nvCxnSpPr>
          <p:spPr>
            <a:xfrm>
              <a:off x="6565973" y="5223510"/>
              <a:ext cx="4065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E8F576E-C7C4-4B5F-9889-FDEDDD2C94DA}"/>
                </a:ext>
              </a:extLst>
            </p:cNvPr>
            <p:cNvCxnSpPr/>
            <p:nvPr/>
          </p:nvCxnSpPr>
          <p:spPr>
            <a:xfrm>
              <a:off x="6565973" y="5535796"/>
              <a:ext cx="4065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8F5A0A5-2E74-4F4A-97B7-DC1D15B57792}"/>
                </a:ext>
              </a:extLst>
            </p:cNvPr>
            <p:cNvCxnSpPr/>
            <p:nvPr/>
          </p:nvCxnSpPr>
          <p:spPr>
            <a:xfrm>
              <a:off x="6565973" y="5837530"/>
              <a:ext cx="4065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B25BB7E-B270-41E2-8071-42060D63FBE5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7436449" y="5543416"/>
              <a:ext cx="373995" cy="58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DFBC5CBD-2472-42B8-BA71-A34D02F65371}"/>
                </a:ext>
              </a:extLst>
            </p:cNvPr>
            <p:cNvCxnSpPr>
              <a:cxnSpLocks/>
              <a:stCxn id="22" idx="3"/>
              <a:endCxn id="13" idx="1"/>
            </p:cNvCxnSpPr>
            <p:nvPr/>
          </p:nvCxnSpPr>
          <p:spPr>
            <a:xfrm>
              <a:off x="9086849" y="5549280"/>
              <a:ext cx="305050" cy="23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F77D860-5867-446D-B99D-C5FCB2003651}"/>
                </a:ext>
              </a:extLst>
            </p:cNvPr>
            <p:cNvSpPr/>
            <p:nvPr/>
          </p:nvSpPr>
          <p:spPr>
            <a:xfrm>
              <a:off x="2796128" y="3485241"/>
              <a:ext cx="8805321" cy="1252072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3813356-F803-4C4E-9417-34562C786041}"/>
                </a:ext>
              </a:extLst>
            </p:cNvPr>
            <p:cNvCxnSpPr>
              <a:stCxn id="21" idx="0"/>
            </p:cNvCxnSpPr>
            <p:nvPr/>
          </p:nvCxnSpPr>
          <p:spPr>
            <a:xfrm flipH="1" flipV="1">
              <a:off x="2796128" y="4737313"/>
              <a:ext cx="969312" cy="560358"/>
            </a:xfrm>
            <a:prstGeom prst="line">
              <a:avLst/>
            </a:prstGeom>
            <a:ln w="28575">
              <a:solidFill>
                <a:srgbClr val="0C49B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95F4285-CDB1-40FE-9E83-51C37CD5EDD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3765440" y="4797259"/>
              <a:ext cx="7836009" cy="500412"/>
            </a:xfrm>
            <a:prstGeom prst="line">
              <a:avLst/>
            </a:prstGeom>
            <a:ln w="28575">
              <a:solidFill>
                <a:srgbClr val="0C49B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8F875FA-A01F-478A-A93A-0626F6C12334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9980544" y="4797258"/>
              <a:ext cx="1620905" cy="508643"/>
            </a:xfrm>
            <a:prstGeom prst="line">
              <a:avLst/>
            </a:prstGeom>
            <a:ln w="28575">
              <a:solidFill>
                <a:srgbClr val="A4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AB6A6161-C030-4EAA-80E7-361F071FD10A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2796128" y="4737313"/>
              <a:ext cx="7184416" cy="568588"/>
            </a:xfrm>
            <a:prstGeom prst="line">
              <a:avLst/>
            </a:prstGeom>
            <a:ln w="28575">
              <a:solidFill>
                <a:srgbClr val="A4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BDD2B67-FB25-4AB6-93BA-B5BA3F318C84}"/>
                </a:ext>
              </a:extLst>
            </p:cNvPr>
            <p:cNvSpPr/>
            <p:nvPr/>
          </p:nvSpPr>
          <p:spPr>
            <a:xfrm>
              <a:off x="3121858" y="4117539"/>
              <a:ext cx="1016816" cy="4214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Reshape</a:t>
              </a:r>
              <a:endParaRPr lang="zh-CN" altLang="en-US" sz="2000" kern="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527B967D-3E9F-40AF-A035-9F5E20E6F076}"/>
                </a:ext>
              </a:extLst>
            </p:cNvPr>
            <p:cNvSpPr/>
            <p:nvPr/>
          </p:nvSpPr>
          <p:spPr>
            <a:xfrm>
              <a:off x="4298930" y="4117539"/>
              <a:ext cx="1311218" cy="4214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Embedding</a:t>
              </a:r>
              <a:endParaRPr lang="zh-CN" altLang="en-US" sz="1600" kern="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5EC558E7-0D76-4381-9985-D7E3DACC1D36}"/>
                </a:ext>
              </a:extLst>
            </p:cNvPr>
            <p:cNvSpPr/>
            <p:nvPr/>
          </p:nvSpPr>
          <p:spPr>
            <a:xfrm>
              <a:off x="7890752" y="4054047"/>
              <a:ext cx="986247" cy="56035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Add &amp;</a:t>
              </a:r>
            </a:p>
            <a:p>
              <a:pPr algn="ctr"/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Norm</a:t>
              </a:r>
              <a:endParaRPr lang="zh-CN" altLang="en-US" sz="1600" kern="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A266FC94-1BA7-4F5E-83FE-9110C6119DE4}"/>
                </a:ext>
              </a:extLst>
            </p:cNvPr>
            <p:cNvSpPr/>
            <p:nvPr/>
          </p:nvSpPr>
          <p:spPr>
            <a:xfrm>
              <a:off x="9109748" y="4123826"/>
              <a:ext cx="770363" cy="42732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MLP</a:t>
              </a:r>
              <a:endParaRPr lang="zh-CN" altLang="en-US" kern="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1ABD201-325B-4B47-917A-88E4E62A8DA2}"/>
                </a:ext>
              </a:extLst>
            </p:cNvPr>
            <p:cNvSpPr/>
            <p:nvPr/>
          </p:nvSpPr>
          <p:spPr>
            <a:xfrm>
              <a:off x="6388336" y="4054046"/>
              <a:ext cx="1297386" cy="56035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Multi-head</a:t>
              </a:r>
            </a:p>
            <a:p>
              <a:pPr algn="ctr"/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Attention</a:t>
              </a:r>
              <a:endParaRPr lang="zh-CN" altLang="en-US" sz="1600" kern="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C93911AA-E413-4E4C-B40B-264F30E3D317}"/>
                </a:ext>
              </a:extLst>
            </p:cNvPr>
            <p:cNvSpPr/>
            <p:nvPr/>
          </p:nvSpPr>
          <p:spPr>
            <a:xfrm>
              <a:off x="10076065" y="4058064"/>
              <a:ext cx="986247" cy="56035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Add &amp;</a:t>
              </a:r>
            </a:p>
            <a:p>
              <a:pPr algn="ctr"/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lt"/>
                </a:rPr>
                <a:t>Norm</a:t>
              </a:r>
              <a:endParaRPr lang="zh-CN" altLang="en-US" sz="1600" kern="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227796B-9A12-4E14-A764-2452BDEC7070}"/>
                </a:ext>
              </a:extLst>
            </p:cNvPr>
            <p:cNvSpPr/>
            <p:nvPr/>
          </p:nvSpPr>
          <p:spPr>
            <a:xfrm>
              <a:off x="6228080" y="3566160"/>
              <a:ext cx="5242560" cy="1091868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ysDash"/>
              <a:miter lim="800000"/>
            </a:ln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1995F3D-05B4-4038-BC54-EF5F0FE02838}"/>
                </a:ext>
              </a:extLst>
            </p:cNvPr>
            <p:cNvSpPr txBox="1"/>
            <p:nvPr/>
          </p:nvSpPr>
          <p:spPr>
            <a:xfrm>
              <a:off x="8206695" y="3615939"/>
              <a:ext cx="1027816" cy="367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kern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Layer * N</a:t>
              </a:r>
              <a:endParaRPr lang="zh-CN" altLang="en-US" sz="1600" kern="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D4C1B4D4-E943-49B5-8272-E22FC956AF51}"/>
                </a:ext>
              </a:extLst>
            </p:cNvPr>
            <p:cNvGrpSpPr/>
            <p:nvPr/>
          </p:nvGrpSpPr>
          <p:grpSpPr>
            <a:xfrm>
              <a:off x="5801346" y="4168337"/>
              <a:ext cx="325149" cy="328260"/>
              <a:chOff x="5784238" y="4197096"/>
              <a:chExt cx="325149" cy="328260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AFE70696-A772-41BC-A704-530D9B33EE8D}"/>
                  </a:ext>
                </a:extLst>
              </p:cNvPr>
              <p:cNvSpPr/>
              <p:nvPr/>
            </p:nvSpPr>
            <p:spPr>
              <a:xfrm>
                <a:off x="5784238" y="4197096"/>
                <a:ext cx="325149" cy="32826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8AAC9333-8E08-43A9-AA60-0C43BC1502A4}"/>
                  </a:ext>
                </a:extLst>
              </p:cNvPr>
              <p:cNvCxnSpPr>
                <a:cxnSpLocks/>
                <a:stCxn id="72" idx="2"/>
                <a:endCxn id="72" idx="6"/>
              </p:cNvCxnSpPr>
              <p:nvPr/>
            </p:nvCxnSpPr>
            <p:spPr>
              <a:xfrm>
                <a:off x="5784238" y="4361226"/>
                <a:ext cx="3251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6ECAC418-98C5-4DC2-852C-12F1D28A6FE8}"/>
                  </a:ext>
                </a:extLst>
              </p:cNvPr>
              <p:cNvCxnSpPr>
                <a:cxnSpLocks/>
                <a:stCxn id="72" idx="0"/>
                <a:endCxn id="72" idx="4"/>
              </p:cNvCxnSpPr>
              <p:nvPr/>
            </p:nvCxnSpPr>
            <p:spPr>
              <a:xfrm>
                <a:off x="5946813" y="4197096"/>
                <a:ext cx="0" cy="3282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53395613-068E-4F98-9F89-6324F116D9BC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891122" y="4328277"/>
              <a:ext cx="2307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14675FDD-6FDF-4EEB-9221-9C13EFC86A4B}"/>
                </a:ext>
              </a:extLst>
            </p:cNvPr>
            <p:cNvCxnSpPr>
              <a:cxnSpLocks/>
              <a:stCxn id="61" idx="3"/>
              <a:endCxn id="62" idx="1"/>
            </p:cNvCxnSpPr>
            <p:nvPr/>
          </p:nvCxnSpPr>
          <p:spPr>
            <a:xfrm>
              <a:off x="4138674" y="4328278"/>
              <a:ext cx="1602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7E290C1A-1C96-4BED-98BB-E90228C4A3F0}"/>
                </a:ext>
              </a:extLst>
            </p:cNvPr>
            <p:cNvCxnSpPr>
              <a:cxnSpLocks/>
              <a:stCxn id="62" idx="3"/>
              <a:endCxn id="72" idx="2"/>
            </p:cNvCxnSpPr>
            <p:nvPr/>
          </p:nvCxnSpPr>
          <p:spPr>
            <a:xfrm>
              <a:off x="5610149" y="4328278"/>
              <a:ext cx="191197" cy="418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BA4C4FDB-525A-4B3B-A160-84EDB01C9034}"/>
                </a:ext>
              </a:extLst>
            </p:cNvPr>
            <p:cNvSpPr/>
            <p:nvPr/>
          </p:nvSpPr>
          <p:spPr>
            <a:xfrm>
              <a:off x="4370101" y="3569679"/>
              <a:ext cx="1182709" cy="4214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82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algn="ctr"/>
              <a:r>
                <a:rPr lang="zh-CN" altLang="en-US" sz="1600" kern="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rPr>
                <a:t>位置编码</a:t>
              </a:r>
            </a:p>
          </p:txBody>
        </p: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8F7E9832-BBB7-404E-BC93-ABD58FD00889}"/>
                </a:ext>
              </a:extLst>
            </p:cNvPr>
            <p:cNvCxnSpPr>
              <a:stCxn id="93" idx="3"/>
              <a:endCxn id="72" idx="0"/>
            </p:cNvCxnSpPr>
            <p:nvPr/>
          </p:nvCxnSpPr>
          <p:spPr>
            <a:xfrm>
              <a:off x="5552810" y="3780417"/>
              <a:ext cx="411111" cy="387920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3A584555-AA0F-4BCC-970F-BE5B386B4E5B}"/>
                </a:ext>
              </a:extLst>
            </p:cNvPr>
            <p:cNvCxnSpPr>
              <a:cxnSpLocks/>
              <a:stCxn id="72" idx="6"/>
              <a:endCxn id="68" idx="1"/>
            </p:cNvCxnSpPr>
            <p:nvPr/>
          </p:nvCxnSpPr>
          <p:spPr>
            <a:xfrm>
              <a:off x="6126495" y="4332467"/>
              <a:ext cx="261841" cy="175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DB192521-F754-4D9A-A6CA-53ADF7F26356}"/>
                </a:ext>
              </a:extLst>
            </p:cNvPr>
            <p:cNvCxnSpPr>
              <a:cxnSpLocks/>
              <a:stCxn id="68" idx="3"/>
              <a:endCxn id="64" idx="1"/>
            </p:cNvCxnSpPr>
            <p:nvPr/>
          </p:nvCxnSpPr>
          <p:spPr>
            <a:xfrm>
              <a:off x="7685722" y="4334225"/>
              <a:ext cx="20503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3C95C022-CCE0-4525-84B8-F82360F3E92E}"/>
                </a:ext>
              </a:extLst>
            </p:cNvPr>
            <p:cNvCxnSpPr>
              <a:cxnSpLocks/>
              <a:stCxn id="64" idx="3"/>
              <a:endCxn id="65" idx="1"/>
            </p:cNvCxnSpPr>
            <p:nvPr/>
          </p:nvCxnSpPr>
          <p:spPr>
            <a:xfrm>
              <a:off x="8876999" y="4334226"/>
              <a:ext cx="232749" cy="32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1E41DB60-F3E7-4504-A87A-4B30DC81B3F3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9880111" y="4337488"/>
              <a:ext cx="195954" cy="7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CC4A24EE-F158-40CE-9B4D-DAD1D067E9DC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 flipV="1">
              <a:off x="11062312" y="4335857"/>
              <a:ext cx="212819" cy="23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F044E41-6DAD-4674-9D6E-ADBBD3D56B54}"/>
              </a:ext>
            </a:extLst>
          </p:cNvPr>
          <p:cNvSpPr txBox="1"/>
          <p:nvPr/>
        </p:nvSpPr>
        <p:spPr>
          <a:xfrm>
            <a:off x="4088754" y="855822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CSINet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反馈框架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D91AAAA8-0A59-4CD9-8138-EFBC73B861EC}"/>
              </a:ext>
            </a:extLst>
          </p:cNvPr>
          <p:cNvSpPr txBox="1"/>
          <p:nvPr/>
        </p:nvSpPr>
        <p:spPr>
          <a:xfrm>
            <a:off x="4138837" y="3299515"/>
            <a:ext cx="330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Transformer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反馈框架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DDF0C94D-7A46-42C4-BAFA-15F6EE843BD2}"/>
              </a:ext>
            </a:extLst>
          </p:cNvPr>
          <p:cNvCxnSpPr>
            <a:cxnSpLocks/>
          </p:cNvCxnSpPr>
          <p:nvPr/>
        </p:nvCxnSpPr>
        <p:spPr>
          <a:xfrm>
            <a:off x="221923" y="3256037"/>
            <a:ext cx="1174815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98879FE-3CED-40DD-BB30-E79DC68B5111}"/>
              </a:ext>
            </a:extLst>
          </p:cNvPr>
          <p:cNvSpPr txBox="1"/>
          <p:nvPr/>
        </p:nvSpPr>
        <p:spPr>
          <a:xfrm>
            <a:off x="227658" y="3635464"/>
            <a:ext cx="255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天然的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自编码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架构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484E2EA-B179-4AD1-AC52-EA18BD9DC27F}"/>
              </a:ext>
            </a:extLst>
          </p:cNvPr>
          <p:cNvSpPr txBox="1"/>
          <p:nvPr/>
        </p:nvSpPr>
        <p:spPr>
          <a:xfrm>
            <a:off x="227658" y="4265846"/>
            <a:ext cx="2773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自注意力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捕捉长距离依赖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12498D6-7C16-4E20-85D1-6AE6EB89DDFA}"/>
              </a:ext>
            </a:extLst>
          </p:cNvPr>
          <p:cNvSpPr txBox="1"/>
          <p:nvPr/>
        </p:nvSpPr>
        <p:spPr>
          <a:xfrm>
            <a:off x="219904" y="5091111"/>
            <a:ext cx="29112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位置编码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维持序列顺序的敏感性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2166526A-C61D-4DF8-93AA-03DB1C08FD6A}"/>
              </a:ext>
            </a:extLst>
          </p:cNvPr>
          <p:cNvSpPr txBox="1"/>
          <p:nvPr/>
        </p:nvSpPr>
        <p:spPr>
          <a:xfrm>
            <a:off x="221923" y="1549038"/>
            <a:ext cx="3006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经典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A0E911CC-A2F4-4957-A4C6-704C89123BF2}"/>
              </a:ext>
            </a:extLst>
          </p:cNvPr>
          <p:cNvSpPr txBox="1"/>
          <p:nvPr/>
        </p:nvSpPr>
        <p:spPr>
          <a:xfrm>
            <a:off x="219904" y="2193231"/>
            <a:ext cx="30066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UE(Encoder)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侧参数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少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BS(Decoder)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侧参数</a:t>
            </a:r>
            <a:r>
              <a:rPr lang="zh-CN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</a:t>
            </a:r>
            <a:endParaRPr lang="en-US" altLang="zh-CN" sz="2000" kern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7AFA02-8650-4484-C1B3-8A89B3BF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30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40AAD-0DC7-A800-DC4A-46E6C03D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C3B1C51-03B8-5D75-3D7B-66FE0DE46556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6ACCA90-4E5E-D4B8-091F-0EB4589BBCE8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EF011000-CE21-76A8-F168-7A5514B70046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00983EB-62AA-DD7E-E28F-22ECDF75AF3C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FA1D0AA-677B-001F-EC51-CAE17757DD3A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5EB67311-1402-1949-40D5-3CE1BAA98C03}"/>
                </a:ext>
              </a:extLst>
            </p:cNvPr>
            <p:cNvSpPr txBox="1"/>
            <p:nvPr/>
          </p:nvSpPr>
          <p:spPr>
            <a:xfrm>
              <a:off x="1055687" y="140904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信道仿真平台介绍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1D7F956-DC85-91F3-B38E-72D24BA5EF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"/>
          <a:stretch/>
        </p:blipFill>
        <p:spPr bwMode="auto">
          <a:xfrm>
            <a:off x="5124023" y="3781701"/>
            <a:ext cx="3672896" cy="26474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48228CB-1636-9381-B407-E9568106E972}"/>
              </a:ext>
            </a:extLst>
          </p:cNvPr>
          <p:cNvSpPr/>
          <p:nvPr/>
        </p:nvSpPr>
        <p:spPr>
          <a:xfrm>
            <a:off x="3143965" y="1579611"/>
            <a:ext cx="1576398" cy="4373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初始化配置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D433D4F-0D62-CBBA-D505-1288AED4648F}"/>
              </a:ext>
            </a:extLst>
          </p:cNvPr>
          <p:cNvSpPr/>
          <p:nvPr/>
        </p:nvSpPr>
        <p:spPr>
          <a:xfrm>
            <a:off x="2916129" y="2300553"/>
            <a:ext cx="2032070" cy="4373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初始化几何布局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8BD7D57-E58C-A1CA-2F0C-C09658842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82281"/>
              </p:ext>
            </p:extLst>
          </p:nvPr>
        </p:nvGraphicFramePr>
        <p:xfrm>
          <a:off x="8736234" y="3653472"/>
          <a:ext cx="3120406" cy="2775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7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Parameter</a:t>
                      </a:r>
                      <a:endParaRPr lang="en-US" sz="16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Value</a:t>
                      </a:r>
                      <a:endParaRPr lang="en-US" sz="16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Duplex, Waveform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FDD，OFDM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7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Scenario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Dense Urban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9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Antenna and port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ts val="126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32 ports:</a:t>
                      </a:r>
                    </a:p>
                    <a:p>
                      <a:pPr marL="228600" marR="0" indent="-228600" algn="ctr">
                        <a:lnSpc>
                          <a:spcPts val="126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(8,8,2,1,1,2,8)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0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Traffic model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full buffer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590">
                <a:tc>
                  <a:txBody>
                    <a:bodyPr/>
                    <a:lstStyle/>
                    <a:p>
                      <a:pPr marL="103505" marR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UE distribution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3505" marR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80% indoor；20% outdoor</a:t>
                      </a:r>
                      <a:endParaRPr lang="en-US" sz="16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6B64359-A7DA-4E2E-555B-06D10B4A303C}"/>
              </a:ext>
            </a:extLst>
          </p:cNvPr>
          <p:cNvSpPr/>
          <p:nvPr/>
        </p:nvSpPr>
        <p:spPr>
          <a:xfrm>
            <a:off x="3246364" y="2990159"/>
            <a:ext cx="1371599" cy="4373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信道生成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2C4AFA9-C6D6-0773-79F3-B1A88B9D9FD8}"/>
              </a:ext>
            </a:extLst>
          </p:cNvPr>
          <p:cNvSpPr/>
          <p:nvPr/>
        </p:nvSpPr>
        <p:spPr>
          <a:xfrm>
            <a:off x="3239014" y="3753205"/>
            <a:ext cx="1371599" cy="4373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数据生成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D7774F-85FD-F2D5-8C2A-78AB63CD54D8}"/>
              </a:ext>
            </a:extLst>
          </p:cNvPr>
          <p:cNvSpPr txBox="1"/>
          <p:nvPr/>
        </p:nvSpPr>
        <p:spPr>
          <a:xfrm>
            <a:off x="908385" y="897506"/>
            <a:ext cx="36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系统级平台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693CF77-C13C-245D-9AEA-53E4A36A20F9}"/>
              </a:ext>
            </a:extLst>
          </p:cNvPr>
          <p:cNvSpPr/>
          <p:nvPr/>
        </p:nvSpPr>
        <p:spPr>
          <a:xfrm>
            <a:off x="1130576" y="1491428"/>
            <a:ext cx="1051200" cy="565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08FCD2E-4B4D-441D-3F92-BFEC867602E0}"/>
              </a:ext>
            </a:extLst>
          </p:cNvPr>
          <p:cNvSpPr/>
          <p:nvPr/>
        </p:nvSpPr>
        <p:spPr>
          <a:xfrm>
            <a:off x="1142006" y="2337248"/>
            <a:ext cx="1051200" cy="57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8F74A6F-82EE-D899-CA01-3DC894804FF6}"/>
              </a:ext>
            </a:extLst>
          </p:cNvPr>
          <p:cNvSpPr/>
          <p:nvPr/>
        </p:nvSpPr>
        <p:spPr>
          <a:xfrm>
            <a:off x="1136926" y="4190813"/>
            <a:ext cx="1051200" cy="565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67CF703-48A1-AA4A-6E59-0F215D376CA1}"/>
              </a:ext>
            </a:extLst>
          </p:cNvPr>
          <p:cNvSpPr/>
          <p:nvPr/>
        </p:nvSpPr>
        <p:spPr>
          <a:xfrm>
            <a:off x="1130576" y="3294391"/>
            <a:ext cx="1051200" cy="57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93D56B-6EA8-32E0-A441-F73B8BDDB054}"/>
              </a:ext>
            </a:extLst>
          </p:cNvPr>
          <p:cNvSpPr/>
          <p:nvPr/>
        </p:nvSpPr>
        <p:spPr>
          <a:xfrm>
            <a:off x="1142006" y="4971863"/>
            <a:ext cx="1051200" cy="57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D314348-758A-FAB4-B7BB-8272C6F33EF0}"/>
              </a:ext>
            </a:extLst>
          </p:cNvPr>
          <p:cNvSpPr/>
          <p:nvPr/>
        </p:nvSpPr>
        <p:spPr>
          <a:xfrm>
            <a:off x="1130576" y="5817683"/>
            <a:ext cx="1051200" cy="57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下箭头 92">
            <a:extLst>
              <a:ext uri="{FF2B5EF4-FFF2-40B4-BE49-F238E27FC236}">
                <a16:creationId xmlns:a16="http://schemas.microsoft.com/office/drawing/2014/main" id="{4B9DCC81-4C75-30CD-9E72-51FFE2D68A95}"/>
              </a:ext>
            </a:extLst>
          </p:cNvPr>
          <p:cNvSpPr/>
          <p:nvPr/>
        </p:nvSpPr>
        <p:spPr>
          <a:xfrm>
            <a:off x="1410611" y="2071413"/>
            <a:ext cx="431800" cy="294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9B8F5B2-7580-10C7-003F-D61A6FD66425}"/>
              </a:ext>
            </a:extLst>
          </p:cNvPr>
          <p:cNvSpPr txBox="1"/>
          <p:nvPr/>
        </p:nvSpPr>
        <p:spPr>
          <a:xfrm>
            <a:off x="1011809" y="1510712"/>
            <a:ext cx="125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场景设置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与初始化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8B156E3-B7CD-1CB8-0A6A-1952D1FADE3A}"/>
              </a:ext>
            </a:extLst>
          </p:cNvPr>
          <p:cNvSpPr txBox="1"/>
          <p:nvPr/>
        </p:nvSpPr>
        <p:spPr>
          <a:xfrm>
            <a:off x="1132121" y="2456125"/>
            <a:ext cx="1056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反馈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0EEE6E4-4573-6930-60B3-12C67A13C6BA}"/>
              </a:ext>
            </a:extLst>
          </p:cNvPr>
          <p:cNvSpPr txBox="1"/>
          <p:nvPr/>
        </p:nvSpPr>
        <p:spPr>
          <a:xfrm>
            <a:off x="1075013" y="3420786"/>
            <a:ext cx="1190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资源分配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B0CF67D-424D-3257-978A-AB316F497460}"/>
              </a:ext>
            </a:extLst>
          </p:cNvPr>
          <p:cNvSpPr txBox="1"/>
          <p:nvPr/>
        </p:nvSpPr>
        <p:spPr>
          <a:xfrm>
            <a:off x="1111202" y="4321268"/>
            <a:ext cx="110264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SINR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计算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175C1CA-B965-B504-47F7-FE62EF4B8D3F}"/>
              </a:ext>
            </a:extLst>
          </p:cNvPr>
          <p:cNvSpPr txBox="1"/>
          <p:nvPr/>
        </p:nvSpPr>
        <p:spPr>
          <a:xfrm>
            <a:off x="1142006" y="5079178"/>
            <a:ext cx="10566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数据更新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A11F224-0712-2FDE-F222-18BB3EB192E1}"/>
              </a:ext>
            </a:extLst>
          </p:cNvPr>
          <p:cNvSpPr txBox="1"/>
          <p:nvPr/>
        </p:nvSpPr>
        <p:spPr>
          <a:xfrm>
            <a:off x="1039136" y="5970718"/>
            <a:ext cx="12033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结果输出</a:t>
            </a:r>
          </a:p>
        </p:txBody>
      </p:sp>
      <p:sp>
        <p:nvSpPr>
          <p:cNvPr id="67" name="下箭头 17">
            <a:extLst>
              <a:ext uri="{FF2B5EF4-FFF2-40B4-BE49-F238E27FC236}">
                <a16:creationId xmlns:a16="http://schemas.microsoft.com/office/drawing/2014/main" id="{60A0FB78-26D5-27C3-2D33-0CAE9FDBADC9}"/>
              </a:ext>
            </a:extLst>
          </p:cNvPr>
          <p:cNvSpPr/>
          <p:nvPr/>
        </p:nvSpPr>
        <p:spPr>
          <a:xfrm>
            <a:off x="1440276" y="3937503"/>
            <a:ext cx="431800" cy="298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下箭头 19">
            <a:extLst>
              <a:ext uri="{FF2B5EF4-FFF2-40B4-BE49-F238E27FC236}">
                <a16:creationId xmlns:a16="http://schemas.microsoft.com/office/drawing/2014/main" id="{11955B32-8E4C-BF30-0CE2-8767B0AD626E}"/>
              </a:ext>
            </a:extLst>
          </p:cNvPr>
          <p:cNvSpPr/>
          <p:nvPr/>
        </p:nvSpPr>
        <p:spPr>
          <a:xfrm>
            <a:off x="1454426" y="4764628"/>
            <a:ext cx="431800" cy="254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下箭头 20">
            <a:extLst>
              <a:ext uri="{FF2B5EF4-FFF2-40B4-BE49-F238E27FC236}">
                <a16:creationId xmlns:a16="http://schemas.microsoft.com/office/drawing/2014/main" id="{24370554-1617-9009-9B19-80A80DDF0E18}"/>
              </a:ext>
            </a:extLst>
          </p:cNvPr>
          <p:cNvSpPr/>
          <p:nvPr/>
        </p:nvSpPr>
        <p:spPr>
          <a:xfrm>
            <a:off x="1462228" y="5552558"/>
            <a:ext cx="431800" cy="284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下箭头 21">
            <a:extLst>
              <a:ext uri="{FF2B5EF4-FFF2-40B4-BE49-F238E27FC236}">
                <a16:creationId xmlns:a16="http://schemas.microsoft.com/office/drawing/2014/main" id="{E33FC8F4-D817-4D89-DA8A-48E811FF5B15}"/>
              </a:ext>
            </a:extLst>
          </p:cNvPr>
          <p:cNvSpPr/>
          <p:nvPr/>
        </p:nvSpPr>
        <p:spPr>
          <a:xfrm>
            <a:off x="1410611" y="3006135"/>
            <a:ext cx="431800" cy="412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EB41980-FD1E-635C-BD46-BEC2BA567CB7}"/>
              </a:ext>
            </a:extLst>
          </p:cNvPr>
          <p:cNvSpPr/>
          <p:nvPr/>
        </p:nvSpPr>
        <p:spPr bwMode="auto">
          <a:xfrm>
            <a:off x="769942" y="2395696"/>
            <a:ext cx="371475" cy="4013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E17615C-902E-10B7-4CD2-337DECB0F59A}"/>
              </a:ext>
            </a:extLst>
          </p:cNvPr>
          <p:cNvSpPr/>
          <p:nvPr/>
        </p:nvSpPr>
        <p:spPr bwMode="auto">
          <a:xfrm>
            <a:off x="779033" y="3392373"/>
            <a:ext cx="371475" cy="4013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楷体_GB2312" pitchFamily="49" charset="-122"/>
              </a:rPr>
              <a:t>2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4ADA6CA-9021-943D-667C-6F3F55963184}"/>
              </a:ext>
            </a:extLst>
          </p:cNvPr>
          <p:cNvSpPr/>
          <p:nvPr/>
        </p:nvSpPr>
        <p:spPr bwMode="auto">
          <a:xfrm>
            <a:off x="770005" y="4283080"/>
            <a:ext cx="371475" cy="4013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楷体_GB2312" pitchFamily="49" charset="-122"/>
              </a:rPr>
              <a:t>3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8512C65-90DF-B4DB-2D3A-28A9047E9DF4}"/>
              </a:ext>
            </a:extLst>
          </p:cNvPr>
          <p:cNvSpPr/>
          <p:nvPr/>
        </p:nvSpPr>
        <p:spPr bwMode="auto">
          <a:xfrm>
            <a:off x="779032" y="5059203"/>
            <a:ext cx="371475" cy="4013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楷体_GB2312" pitchFamily="49" charset="-122"/>
              </a:rPr>
              <a:t>4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52C8337-F3FD-4609-9CE9-9F4353CBE3D3}"/>
              </a:ext>
            </a:extLst>
          </p:cNvPr>
          <p:cNvSpPr/>
          <p:nvPr/>
        </p:nvSpPr>
        <p:spPr bwMode="auto">
          <a:xfrm>
            <a:off x="779031" y="5913280"/>
            <a:ext cx="371475" cy="4013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楷体_GB2312" pitchFamily="49" charset="-122"/>
              </a:rPr>
              <a:t>5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96A53B7-11CF-FA94-64F7-A32B0E6D60E1}"/>
              </a:ext>
            </a:extLst>
          </p:cNvPr>
          <p:cNvSpPr/>
          <p:nvPr/>
        </p:nvSpPr>
        <p:spPr bwMode="auto">
          <a:xfrm>
            <a:off x="752583" y="1597063"/>
            <a:ext cx="371475" cy="39314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楷体_GB2312" pitchFamily="49" charset="-122"/>
              </a:rPr>
              <a:t>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98D2164-3840-7F16-12FC-2F3932825AC9}"/>
              </a:ext>
            </a:extLst>
          </p:cNvPr>
          <p:cNvSpPr txBox="1"/>
          <p:nvPr/>
        </p:nvSpPr>
        <p:spPr>
          <a:xfrm>
            <a:off x="3083404" y="911447"/>
            <a:ext cx="1952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链路级平台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1CF5AB7-1251-0E3E-A084-641D5442CB4C}"/>
              </a:ext>
            </a:extLst>
          </p:cNvPr>
          <p:cNvSpPr/>
          <p:nvPr/>
        </p:nvSpPr>
        <p:spPr>
          <a:xfrm>
            <a:off x="3239014" y="4480420"/>
            <a:ext cx="1371599" cy="4373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95B561DB-7F41-7592-15EA-ACE00BA9E543}"/>
              </a:ext>
            </a:extLst>
          </p:cNvPr>
          <p:cNvSpPr/>
          <p:nvPr/>
        </p:nvSpPr>
        <p:spPr>
          <a:xfrm>
            <a:off x="3239014" y="5243466"/>
            <a:ext cx="1371599" cy="4373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模型导出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BC61357-BD38-7E65-FE2C-EC0175EAB9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181776" y="1798277"/>
            <a:ext cx="962189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CC2404D8-07CC-BE3C-0FAC-4EAE4727F4E8}"/>
              </a:ext>
            </a:extLst>
          </p:cNvPr>
          <p:cNvSpPr txBox="1"/>
          <p:nvPr/>
        </p:nvSpPr>
        <p:spPr>
          <a:xfrm>
            <a:off x="2284186" y="14524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A4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对齐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E5EEEB31-CE8F-E7AA-C276-CCBF80697B8A}"/>
              </a:ext>
            </a:extLst>
          </p:cNvPr>
          <p:cNvSpPr/>
          <p:nvPr/>
        </p:nvSpPr>
        <p:spPr>
          <a:xfrm>
            <a:off x="2833121" y="1435468"/>
            <a:ext cx="2270263" cy="452227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B5D007B6-CDF3-8EBA-F0B4-250FB3A7EB79}"/>
              </a:ext>
            </a:extLst>
          </p:cNvPr>
          <p:cNvCxnSpPr>
            <a:cxnSpLocks/>
          </p:cNvCxnSpPr>
          <p:nvPr/>
        </p:nvCxnSpPr>
        <p:spPr>
          <a:xfrm flipV="1">
            <a:off x="2261798" y="1924673"/>
            <a:ext cx="527840" cy="57934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28E4C4E4-B76C-4FFD-D517-471960E53082}"/>
              </a:ext>
            </a:extLst>
          </p:cNvPr>
          <p:cNvCxnSpPr>
            <a:cxnSpLocks/>
          </p:cNvCxnSpPr>
          <p:nvPr/>
        </p:nvCxnSpPr>
        <p:spPr>
          <a:xfrm>
            <a:off x="2203091" y="2983455"/>
            <a:ext cx="634350" cy="272872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614E967-B295-D05E-413F-A3F2FF50C0B7}"/>
              </a:ext>
            </a:extLst>
          </p:cNvPr>
          <p:cNvSpPr txBox="1"/>
          <p:nvPr/>
        </p:nvSpPr>
        <p:spPr>
          <a:xfrm>
            <a:off x="2472740" y="6473957"/>
            <a:ext cx="95287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  <a:defRPr sz="1600"/>
            </a:pPr>
            <a:r>
              <a:rPr lang="en-US" altLang="zh-CN" sz="11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[1] 3GPP, “Study on channel model for frequencies from 0.5 to 100 GHz,” </a:t>
            </a:r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Technical Report (TR) 38.901</a:t>
            </a:r>
            <a:r>
              <a:rPr lang="en-US" altLang="zh-CN" sz="11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2020, version 16.1.0.</a:t>
            </a:r>
            <a:endParaRPr lang="zh-CN" altLang="en-US" sz="11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46CEE39-0E25-39D3-2578-B2E6633E6A1B}"/>
              </a:ext>
            </a:extLst>
          </p:cNvPr>
          <p:cNvSpPr txBox="1"/>
          <p:nvPr/>
        </p:nvSpPr>
        <p:spPr>
          <a:xfrm>
            <a:off x="5106764" y="1298464"/>
            <a:ext cx="3605154" cy="50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6000" lvl="1" indent="-285750" eaLnBrk="0" fontAlgn="base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对齐</a:t>
            </a:r>
            <a:r>
              <a:rPr lang="en-US" altLang="zh-CN" sz="24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5G</a:t>
            </a:r>
            <a:r>
              <a:rPr lang="zh-CN" altLang="en-US" sz="24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标准信道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784E8EE-5CB0-49AE-3745-46B0C2B5BBAD}"/>
              </a:ext>
            </a:extLst>
          </p:cNvPr>
          <p:cNvSpPr txBox="1"/>
          <p:nvPr/>
        </p:nvSpPr>
        <p:spPr>
          <a:xfrm>
            <a:off x="5106764" y="1919573"/>
            <a:ext cx="6315294" cy="50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6000" lvl="1" indent="-285750" eaLnBrk="0" fontAlgn="base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支持</a:t>
            </a:r>
            <a:r>
              <a:rPr lang="zh-CN" altLang="en-US" sz="24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系统级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链路级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指标计算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80353A-E14F-0691-516B-064011ABF72E}"/>
              </a:ext>
            </a:extLst>
          </p:cNvPr>
          <p:cNvSpPr txBox="1"/>
          <p:nvPr/>
        </p:nvSpPr>
        <p:spPr>
          <a:xfrm>
            <a:off x="5106764" y="2565764"/>
            <a:ext cx="5674625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lvl="1" indent="-285750" eaLnBrk="0" fontAlgn="base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支撑</a:t>
            </a:r>
            <a:r>
              <a:rPr lang="zh-CN" altLang="en-US" sz="24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跨场景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跨小区位置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研究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E7037FE-2013-62F7-1B92-0290C66F954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932164" y="2016942"/>
            <a:ext cx="0" cy="283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CDE7B7C-18F1-8C0F-70A2-9D408F68BD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932164" y="2737884"/>
            <a:ext cx="0" cy="252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177A872-0DF4-448B-78DA-700AAF430917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3924814" y="3427490"/>
            <a:ext cx="7350" cy="325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FE5C664-D33C-8C2D-A5F4-CB9F0E108B5E}"/>
              </a:ext>
            </a:extLst>
          </p:cNvPr>
          <p:cNvCxnSpPr>
            <a:stCxn id="14" idx="2"/>
            <a:endCxn id="81" idx="0"/>
          </p:cNvCxnSpPr>
          <p:nvPr/>
        </p:nvCxnSpPr>
        <p:spPr>
          <a:xfrm>
            <a:off x="3924814" y="4190536"/>
            <a:ext cx="0" cy="289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7E44B83-26CC-8D69-12CC-29B654D26155}"/>
              </a:ext>
            </a:extLst>
          </p:cNvPr>
          <p:cNvCxnSpPr>
            <a:stCxn id="81" idx="2"/>
            <a:endCxn id="82" idx="0"/>
          </p:cNvCxnSpPr>
          <p:nvPr/>
        </p:nvCxnSpPr>
        <p:spPr>
          <a:xfrm>
            <a:off x="3924814" y="4917751"/>
            <a:ext cx="0" cy="325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D06EDAC-230F-7C44-585D-A837BCD2BD3A}"/>
              </a:ext>
            </a:extLst>
          </p:cNvPr>
          <p:cNvSpPr txBox="1"/>
          <p:nvPr/>
        </p:nvSpPr>
        <p:spPr>
          <a:xfrm>
            <a:off x="5874778" y="3537393"/>
            <a:ext cx="1999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latin typeface="+mn-ea"/>
              </a:defRPr>
            </a:lvl1pPr>
          </a:lstStyle>
          <a:p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用户撒点示意图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647DDF-F414-28FF-448C-BC84E8A286AD}"/>
              </a:ext>
            </a:extLst>
          </p:cNvPr>
          <p:cNvSpPr txBox="1"/>
          <p:nvPr/>
        </p:nvSpPr>
        <p:spPr>
          <a:xfrm>
            <a:off x="9387579" y="331450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latin typeface="+mn-ea"/>
              </a:defRPr>
            </a:lvl1pPr>
          </a:lstStyle>
          <a:p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仿真参数示例</a:t>
            </a:r>
          </a:p>
        </p:txBody>
      </p:sp>
      <p:sp>
        <p:nvSpPr>
          <p:cNvPr id="34" name="灯片编号占位符 33">
            <a:extLst>
              <a:ext uri="{FF2B5EF4-FFF2-40B4-BE49-F238E27FC236}">
                <a16:creationId xmlns:a16="http://schemas.microsoft.com/office/drawing/2014/main" id="{39FFCDC1-F03B-380D-28F6-37CD6A38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4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40AAD-0DC7-A800-DC4A-46E6C03D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C3B1C51-03B8-5D75-3D7B-66FE0DE46556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6ACCA90-4E5E-D4B8-091F-0EB4589BBCE8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EF011000-CE21-76A8-F168-7A5514B70046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00983EB-62AA-DD7E-E28F-22ECDF75AF3C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FA1D0AA-677B-001F-EC51-CAE17757DD3A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5EB67311-1402-1949-40D5-3CE1BAA98C03}"/>
                </a:ext>
              </a:extLst>
            </p:cNvPr>
            <p:cNvSpPr txBox="1"/>
            <p:nvPr/>
          </p:nvSpPr>
          <p:spPr>
            <a:xfrm>
              <a:off x="1055687" y="140904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性能评估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D3AF36A-D299-2186-48EB-633CA38A75D7}"/>
              </a:ext>
            </a:extLst>
          </p:cNvPr>
          <p:cNvSpPr txBox="1"/>
          <p:nvPr/>
        </p:nvSpPr>
        <p:spPr>
          <a:xfrm>
            <a:off x="4717566" y="862818"/>
            <a:ext cx="356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13A89"/>
              </a:buClr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仿真结果及分析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741BC8A-9969-F24F-8B4C-B5167F4CE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73384"/>
              </p:ext>
            </p:extLst>
          </p:nvPr>
        </p:nvGraphicFramePr>
        <p:xfrm>
          <a:off x="335361" y="1745470"/>
          <a:ext cx="4142631" cy="3217856"/>
        </p:xfrm>
        <a:graphic>
          <a:graphicData uri="http://schemas.openxmlformats.org/drawingml/2006/table">
            <a:tbl>
              <a:tblPr firstRow="1" firstCol="1" bandRow="1"/>
              <a:tblGrid>
                <a:gridCol w="1049153">
                  <a:extLst>
                    <a:ext uri="{9D8B030D-6E8A-4147-A177-3AD203B41FA5}">
                      <a16:colId xmlns:a16="http://schemas.microsoft.com/office/drawing/2014/main" val="2904812001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1507259665"/>
                    </a:ext>
                  </a:extLst>
                </a:gridCol>
                <a:gridCol w="991402">
                  <a:extLst>
                    <a:ext uri="{9D8B030D-6E8A-4147-A177-3AD203B41FA5}">
                      <a16:colId xmlns:a16="http://schemas.microsoft.com/office/drawing/2014/main" val="4275117935"/>
                    </a:ext>
                  </a:extLst>
                </a:gridCol>
                <a:gridCol w="1014421">
                  <a:extLst>
                    <a:ext uri="{9D8B030D-6E8A-4147-A177-3AD203B41FA5}">
                      <a16:colId xmlns:a16="http://schemas.microsoft.com/office/drawing/2014/main" val="2766205913"/>
                    </a:ext>
                  </a:extLst>
                </a:gridCol>
              </a:tblGrid>
              <a:tr h="38050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endParaRPr lang="zh-CN" altLang="en-US" sz="16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5D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SGCS </a:t>
                      </a:r>
                    </a:p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 0.79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SGCS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 0.82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SGCS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 0.85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093743"/>
                  </a:ext>
                </a:extLst>
              </a:tr>
              <a:tr h="35568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Huawei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5D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45%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63604"/>
                  </a:ext>
                </a:extLst>
              </a:tr>
              <a:tr h="380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VIVO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5D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55%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85098"/>
                  </a:ext>
                </a:extLst>
              </a:tr>
              <a:tr h="380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ZTE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5D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35%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37672"/>
                  </a:ext>
                </a:extLst>
              </a:tr>
              <a:tr h="380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CATT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5D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65%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99383"/>
                  </a:ext>
                </a:extLst>
              </a:tr>
              <a:tr h="380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Xiaomi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5D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65%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16257"/>
                  </a:ext>
                </a:extLst>
              </a:tr>
              <a:tr h="380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Ericsson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5D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45%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354655"/>
                  </a:ext>
                </a:extLst>
              </a:tr>
              <a:tr h="38050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FFFF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BUPT</a:t>
                      </a:r>
                      <a:endParaRPr lang="zh-CN" altLang="en-US" sz="1600" b="1" kern="1200" dirty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5D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rgbClr val="8C15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60%</a:t>
                      </a:r>
                      <a:endParaRPr lang="zh-CN" altLang="en-US" sz="1600" kern="1200" dirty="0">
                        <a:solidFill>
                          <a:srgbClr val="8C15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rgbClr val="8C15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56%</a:t>
                      </a:r>
                      <a:endParaRPr lang="zh-CN" altLang="en-US" sz="1600" kern="1200" dirty="0">
                        <a:solidFill>
                          <a:srgbClr val="8C15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rgbClr val="8C15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52%</a:t>
                      </a:r>
                      <a:endParaRPr lang="zh-CN" altLang="en-US" sz="1600" kern="1200" dirty="0">
                        <a:solidFill>
                          <a:srgbClr val="8C15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703032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563759D-A155-0866-DBA0-FA86224F92A8}"/>
              </a:ext>
            </a:extLst>
          </p:cNvPr>
          <p:cNvSpPr txBox="1"/>
          <p:nvPr/>
        </p:nvSpPr>
        <p:spPr>
          <a:xfrm>
            <a:off x="408000" y="5019322"/>
            <a:ext cx="8046162" cy="89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6000" marR="0" lvl="1" indent="-285750" eaLnBrk="0" fontAlgn="base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013A8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达到相同的性能，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 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 eType II 码本</a:t>
            </a:r>
            <a:r>
              <a:rPr lang="zh-CN" altLang="en-US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节省约 </a:t>
            </a:r>
            <a:r>
              <a:rPr lang="en-US" altLang="zh-CN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50% 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反馈比特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76000" lvl="1" indent="-285750" eaLnBrk="0" fontAlgn="base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013A8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反馈相同比特数，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 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 </a:t>
            </a:r>
            <a:r>
              <a:rPr lang="en-US" altLang="zh-CN" sz="20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eType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II 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码本</a:t>
            </a:r>
            <a:r>
              <a:rPr lang="zh-CN" altLang="en-US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提升约 </a:t>
            </a:r>
            <a:r>
              <a:rPr lang="en-US" altLang="zh-CN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10%</a:t>
            </a:r>
            <a:r>
              <a:rPr lang="zh-CN" altLang="en-US" sz="2000" b="1" kern="0" dirty="0">
                <a:solidFill>
                  <a:srgbClr val="A4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反馈精度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3C2363-EA57-6152-3880-9B40A6FFDEE2}"/>
              </a:ext>
            </a:extLst>
          </p:cNvPr>
          <p:cNvGrpSpPr/>
          <p:nvPr/>
        </p:nvGrpSpPr>
        <p:grpSpPr>
          <a:xfrm>
            <a:off x="4620536" y="1825878"/>
            <a:ext cx="3995465" cy="3238108"/>
            <a:chOff x="124048" y="1667719"/>
            <a:chExt cx="3995465" cy="323810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B5A0703-CEE2-425C-2FF8-135965DE9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" r="4585"/>
            <a:stretch/>
          </p:blipFill>
          <p:spPr>
            <a:xfrm>
              <a:off x="124048" y="1667719"/>
              <a:ext cx="3995465" cy="3238108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C5830CF-E653-82A6-83C7-4C3DDEEF993E}"/>
                </a:ext>
              </a:extLst>
            </p:cNvPr>
            <p:cNvCxnSpPr>
              <a:cxnSpLocks/>
            </p:cNvCxnSpPr>
            <p:nvPr/>
          </p:nvCxnSpPr>
          <p:spPr>
            <a:xfrm>
              <a:off x="1545994" y="3176832"/>
              <a:ext cx="174395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A3739F6-E903-A437-2915-9A120B35209C}"/>
                </a:ext>
              </a:extLst>
            </p:cNvPr>
            <p:cNvSpPr txBox="1"/>
            <p:nvPr/>
          </p:nvSpPr>
          <p:spPr>
            <a:xfrm>
              <a:off x="1866512" y="2869055"/>
              <a:ext cx="1590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50% reduction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634E02F-7302-81CF-AD6C-FDE400C0A1D1}"/>
                </a:ext>
              </a:extLst>
            </p:cNvPr>
            <p:cNvCxnSpPr>
              <a:cxnSpLocks/>
            </p:cNvCxnSpPr>
            <p:nvPr/>
          </p:nvCxnSpPr>
          <p:spPr>
            <a:xfrm>
              <a:off x="1276350" y="3310182"/>
              <a:ext cx="0" cy="715718"/>
            </a:xfrm>
            <a:prstGeom prst="straightConnector1">
              <a:avLst/>
            </a:prstGeom>
            <a:ln>
              <a:solidFill>
                <a:srgbClr val="A4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768F6A3-F833-D904-7C5F-FA5CAC0E5CAB}"/>
                </a:ext>
              </a:extLst>
            </p:cNvPr>
            <p:cNvSpPr txBox="1"/>
            <p:nvPr/>
          </p:nvSpPr>
          <p:spPr>
            <a:xfrm>
              <a:off x="1276350" y="3462907"/>
              <a:ext cx="6325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dirty="0">
                  <a:solidFill>
                    <a:srgbClr val="A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A4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05F586F-D071-1D5E-B247-D97B22093C5E}"/>
              </a:ext>
            </a:extLst>
          </p:cNvPr>
          <p:cNvSpPr txBox="1"/>
          <p:nvPr/>
        </p:nvSpPr>
        <p:spPr>
          <a:xfrm>
            <a:off x="8616001" y="5226280"/>
            <a:ext cx="2737934" cy="735520"/>
          </a:xfrm>
          <a:prstGeom prst="rect">
            <a:avLst/>
          </a:prstGeom>
          <a:noFill/>
          <a:ln w="31750">
            <a:solidFill>
              <a:srgbClr val="8C1515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2200" b="1">
                <a:solidFill>
                  <a:srgbClr val="8C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用于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反馈</a:t>
            </a:r>
            <a:endParaRPr lang="en-US" altLang="zh-CN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有明显增益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04B09C-48AE-6734-6551-E979014391E7}"/>
              </a:ext>
            </a:extLst>
          </p:cNvPr>
          <p:cNvSpPr txBox="1"/>
          <p:nvPr/>
        </p:nvSpPr>
        <p:spPr>
          <a:xfrm>
            <a:off x="749447" y="1386761"/>
            <a:ext cx="332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3GPP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各公司结果比较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A211CDA-91DD-2459-0451-1549E49592B4}"/>
              </a:ext>
            </a:extLst>
          </p:cNvPr>
          <p:cNvSpPr/>
          <p:nvPr/>
        </p:nvSpPr>
        <p:spPr>
          <a:xfrm>
            <a:off x="1212574" y="6048326"/>
            <a:ext cx="10074428" cy="584835"/>
          </a:xfrm>
          <a:prstGeom prst="roundRect">
            <a:avLst/>
          </a:prstGeom>
          <a:solidFill>
            <a:srgbClr val="3763AA"/>
          </a:solidFill>
          <a:ln w="9525" algn="ctr">
            <a:noFill/>
            <a:miter lim="800000"/>
          </a:ln>
          <a:effectLst>
            <a:prstShdw prst="shdw17" dist="17961" dir="2700000">
              <a:srgbClr val="997A7A">
                <a:alpha val="50000"/>
              </a:srgbClr>
            </a:prstShdw>
          </a:effectLst>
        </p:spPr>
        <p:txBody>
          <a:bodyPr wrap="square" lIns="123426" tIns="61713" rIns="123426" bIns="61713" anchor="ctr" anchorCtr="0">
            <a:no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3GPP</a:t>
            </a:r>
            <a:r>
              <a:rPr lang="zh-CN" altLang="en-US" sz="2400" b="1" dirty="0">
                <a:solidFill>
                  <a:prstClr val="white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对标的</a:t>
            </a: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AI-CSI</a:t>
            </a:r>
            <a:r>
              <a:rPr lang="zh-CN" altLang="en-US" sz="2400" b="1" dirty="0">
                <a:solidFill>
                  <a:prstClr val="white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压缩反馈性能评估仿真平台一套，支持多参数配置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1043815D-CEFA-9DCC-C612-05C441CCE6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998623"/>
              </p:ext>
            </p:extLst>
          </p:nvPr>
        </p:nvGraphicFramePr>
        <p:xfrm>
          <a:off x="7555888" y="959715"/>
          <a:ext cx="320516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60440" imgH="545760" progId="Equation.DSMT4">
                  <p:embed/>
                </p:oleObj>
              </mc:Choice>
              <mc:Fallback>
                <p:oleObj name="Equation" r:id="rId4" imgW="2260440" imgH="54576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8F21C8D0-4AF6-454A-A0C9-232AC5155B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888" y="959715"/>
                        <a:ext cx="3205163" cy="777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96E273F4-48E1-6021-662E-9BCC729F8C26}"/>
              </a:ext>
            </a:extLst>
          </p:cNvPr>
          <p:cNvSpPr txBox="1"/>
          <p:nvPr/>
        </p:nvSpPr>
        <p:spPr>
          <a:xfrm>
            <a:off x="8595646" y="1740590"/>
            <a:ext cx="2997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架构示意图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36EC195-C662-E378-F0C1-70D588E7C5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680" y="2126527"/>
            <a:ext cx="2639548" cy="2997572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2BBF692-4FE3-195D-1BDD-E9FF3A5D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32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40AAD-0DC7-A800-DC4A-46E6C03D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C3B1C51-03B8-5D75-3D7B-66FE0DE46556}"/>
              </a:ext>
            </a:extLst>
          </p:cNvPr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6ACCA90-4E5E-D4B8-091F-0EB4589BBCE8}"/>
                </a:ext>
              </a:extLst>
            </p:cNvPr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EF011000-CE21-76A8-F168-7A5514B70046}"/>
                  </a:ext>
                </a:extLst>
              </p:cNvPr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00983EB-62AA-DD7E-E28F-22ECDF75AF3C}"/>
                  </a:ext>
                </a:extLst>
              </p:cNvPr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FA1D0AA-677B-001F-EC51-CAE17757DD3A}"/>
                </a:ext>
              </a:extLst>
            </p:cNvPr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5EB67311-1402-1949-40D5-3CE1BAA98C03}"/>
                </a:ext>
              </a:extLst>
            </p:cNvPr>
            <p:cNvSpPr txBox="1"/>
            <p:nvPr/>
          </p:nvSpPr>
          <p:spPr>
            <a:xfrm>
              <a:off x="1055687" y="140904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accent1">
                      <a:lumMod val="100000"/>
                    </a:schemeClr>
                  </a:solidFill>
                </a:rPr>
                <a:t>泛化性评估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505BB3E-8490-1937-6A3A-6FF93C1D5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40178"/>
              </p:ext>
            </p:extLst>
          </p:nvPr>
        </p:nvGraphicFramePr>
        <p:xfrm>
          <a:off x="6096000" y="4459665"/>
          <a:ext cx="5543999" cy="1305158"/>
        </p:xfrm>
        <a:graphic>
          <a:graphicData uri="http://schemas.openxmlformats.org/drawingml/2006/table">
            <a:tbl>
              <a:tblPr firstRow="1" firstCol="1" bandRow="1"/>
              <a:tblGrid>
                <a:gridCol w="971693">
                  <a:extLst>
                    <a:ext uri="{9D8B030D-6E8A-4147-A177-3AD203B41FA5}">
                      <a16:colId xmlns:a16="http://schemas.microsoft.com/office/drawing/2014/main" val="2904812001"/>
                    </a:ext>
                  </a:extLst>
                </a:gridCol>
                <a:gridCol w="1465882">
                  <a:extLst>
                    <a:ext uri="{9D8B030D-6E8A-4147-A177-3AD203B41FA5}">
                      <a16:colId xmlns:a16="http://schemas.microsoft.com/office/drawing/2014/main" val="1112640367"/>
                    </a:ext>
                  </a:extLst>
                </a:gridCol>
                <a:gridCol w="1474766">
                  <a:extLst>
                    <a:ext uri="{9D8B030D-6E8A-4147-A177-3AD203B41FA5}">
                      <a16:colId xmlns:a16="http://schemas.microsoft.com/office/drawing/2014/main" val="1507259665"/>
                    </a:ext>
                  </a:extLst>
                </a:gridCol>
                <a:gridCol w="1631658">
                  <a:extLst>
                    <a:ext uri="{9D8B030D-6E8A-4147-A177-3AD203B41FA5}">
                      <a16:colId xmlns:a16="http://schemas.microsoft.com/office/drawing/2014/main" val="2683356156"/>
                    </a:ext>
                  </a:extLst>
                </a:gridCol>
              </a:tblGrid>
              <a:tr h="501597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SGCS</a:t>
                      </a:r>
                      <a:endParaRPr lang="zh-CN" altLang="en-US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bits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Od</a:t>
                      </a:r>
                      <a:r>
                        <a:rPr lang="en-US" altLang="zh-CN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Od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Od</a:t>
                      </a:r>
                      <a:r>
                        <a:rPr lang="en-US" altLang="zh-CN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Od+Id</a:t>
                      </a: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Od</a:t>
                      </a:r>
                      <a:endParaRPr lang="zh-CN" altLang="en-US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093743"/>
                  </a:ext>
                </a:extLst>
              </a:tr>
              <a:tr h="2727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0.796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0.686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0.788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63604"/>
                  </a:ext>
                </a:extLst>
              </a:tr>
              <a:tr h="26539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0.849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0.744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0.839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137672"/>
                  </a:ext>
                </a:extLst>
              </a:tr>
              <a:tr h="26539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248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0.893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0.801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0.884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99383"/>
                  </a:ext>
                </a:extLst>
              </a:tr>
            </a:tbl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95FA6DA-EC96-10C9-5CAB-730C3E29175C}"/>
              </a:ext>
            </a:extLst>
          </p:cNvPr>
          <p:cNvCxnSpPr>
            <a:cxnSpLocks/>
          </p:cNvCxnSpPr>
          <p:nvPr/>
        </p:nvCxnSpPr>
        <p:spPr bwMode="auto">
          <a:xfrm>
            <a:off x="6095982" y="4459664"/>
            <a:ext cx="943793" cy="490831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0347187-81FC-7E9F-225A-64601655E4A9}"/>
              </a:ext>
            </a:extLst>
          </p:cNvPr>
          <p:cNvSpPr txBox="1"/>
          <p:nvPr/>
        </p:nvSpPr>
        <p:spPr>
          <a:xfrm>
            <a:off x="6909911" y="3903579"/>
            <a:ext cx="3916176" cy="437575"/>
          </a:xfrm>
          <a:prstGeom prst="rect">
            <a:avLst/>
          </a:prstGeom>
          <a:solidFill>
            <a:srgbClr val="005DA2"/>
          </a:solidFill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室外与室内场景的模型泛化性验证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C9AC42-1826-3F63-1CA4-21E5170085FB}"/>
              </a:ext>
            </a:extLst>
          </p:cNvPr>
          <p:cNvSpPr txBox="1"/>
          <p:nvPr/>
        </p:nvSpPr>
        <p:spPr>
          <a:xfrm>
            <a:off x="1056000" y="3933000"/>
            <a:ext cx="3926677" cy="414427"/>
          </a:xfrm>
          <a:prstGeom prst="rect">
            <a:avLst/>
          </a:prstGeom>
          <a:solidFill>
            <a:srgbClr val="005DA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多种室外场景的模型泛化性验证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173981D-BDB8-BD56-6DC6-0B7548156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57923"/>
              </p:ext>
            </p:extLst>
          </p:nvPr>
        </p:nvGraphicFramePr>
        <p:xfrm>
          <a:off x="379824" y="4467955"/>
          <a:ext cx="5356176" cy="1296868"/>
        </p:xfrm>
        <a:graphic>
          <a:graphicData uri="http://schemas.openxmlformats.org/drawingml/2006/table">
            <a:tbl>
              <a:tblPr firstRow="1" firstCol="1" bandRow="1"/>
              <a:tblGrid>
                <a:gridCol w="1036718">
                  <a:extLst>
                    <a:ext uri="{9D8B030D-6E8A-4147-A177-3AD203B41FA5}">
                      <a16:colId xmlns:a16="http://schemas.microsoft.com/office/drawing/2014/main" val="2904812001"/>
                    </a:ext>
                  </a:extLst>
                </a:gridCol>
                <a:gridCol w="1295458">
                  <a:extLst>
                    <a:ext uri="{9D8B030D-6E8A-4147-A177-3AD203B41FA5}">
                      <a16:colId xmlns:a16="http://schemas.microsoft.com/office/drawing/2014/main" val="1112640367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07259665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83356156"/>
                    </a:ext>
                  </a:extLst>
                </a:gridCol>
              </a:tblGrid>
              <a:tr h="481724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SGCS</a:t>
                      </a:r>
                      <a:endParaRPr lang="zh-CN" altLang="en-US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Bits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en-US" altLang="zh-CN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</a:t>
                      </a:r>
                      <a:r>
                        <a:rPr lang="en-US" altLang="zh-CN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UMa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UMa</a:t>
                      </a: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UMi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UMa+Umi</a:t>
                      </a: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kern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UMa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093743"/>
                  </a:ext>
                </a:extLst>
              </a:tr>
              <a:tr h="2767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0.796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0.776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0.790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63604"/>
                  </a:ext>
                </a:extLst>
              </a:tr>
              <a:tr h="2692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0.849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0.829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0.842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137672"/>
                  </a:ext>
                </a:extLst>
              </a:tr>
              <a:tr h="2692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248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0.893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0.872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0.885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7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99383"/>
                  </a:ext>
                </a:extLst>
              </a:tr>
            </a:tbl>
          </a:graphicData>
        </a:graphic>
      </p:graphicFrame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22E8651-866F-CFF9-7911-0058C32BA21C}"/>
              </a:ext>
            </a:extLst>
          </p:cNvPr>
          <p:cNvCxnSpPr>
            <a:cxnSpLocks/>
          </p:cNvCxnSpPr>
          <p:nvPr/>
        </p:nvCxnSpPr>
        <p:spPr bwMode="auto">
          <a:xfrm>
            <a:off x="392051" y="4482063"/>
            <a:ext cx="1051688" cy="467616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05ACF46-0461-942C-7396-E630E6899C3E}"/>
              </a:ext>
            </a:extLst>
          </p:cNvPr>
          <p:cNvSpPr txBox="1"/>
          <p:nvPr/>
        </p:nvSpPr>
        <p:spPr>
          <a:xfrm>
            <a:off x="2938955" y="5900014"/>
            <a:ext cx="8294630" cy="9198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4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模型具备良好的泛化性，部署场景</a:t>
            </a:r>
            <a:r>
              <a:rPr lang="zh-CN" altLang="en-US" sz="2400" dirty="0">
                <a:solidFill>
                  <a:srgbClr val="8C1515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不匹配时性能略有下降</a:t>
            </a:r>
            <a:endParaRPr lang="en-US" altLang="zh-CN" sz="2400" dirty="0">
              <a:solidFill>
                <a:srgbClr val="8C1515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4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混合数据集训练的模型，</a:t>
            </a:r>
            <a:r>
              <a:rPr lang="zh-CN" altLang="en-US" sz="2400" dirty="0">
                <a:solidFill>
                  <a:srgbClr val="8C1515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泛化能力有所提升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5D33F6-2F9F-6D47-E6E3-A9754A46ED14}"/>
              </a:ext>
            </a:extLst>
          </p:cNvPr>
          <p:cNvSpPr/>
          <p:nvPr/>
        </p:nvSpPr>
        <p:spPr>
          <a:xfrm>
            <a:off x="4067677" y="1014844"/>
            <a:ext cx="7905042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ts val="600"/>
              </a:spcAft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400" spc="12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通信场景复杂多变 </a:t>
            </a:r>
            <a:r>
              <a:rPr lang="en-US" altLang="zh-CN" sz="2400" spc="12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 CSI</a:t>
            </a:r>
            <a:r>
              <a:rPr lang="zh-CN" altLang="en-US" sz="2400" spc="12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数据特征</a:t>
            </a:r>
            <a:r>
              <a:rPr lang="zh-CN" altLang="en-US" sz="2400" spc="120" dirty="0">
                <a:solidFill>
                  <a:srgbClr val="A4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差异明显</a:t>
            </a:r>
            <a:endParaRPr lang="en-US" altLang="zh-CN" sz="2400" spc="120" dirty="0">
              <a:solidFill>
                <a:srgbClr val="A4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ts val="600"/>
              </a:spcAft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en-US" altLang="zh-CN" sz="2400" spc="12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2400" spc="12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模型训练开销大 </a:t>
            </a:r>
            <a:r>
              <a:rPr lang="en-US" altLang="zh-CN" sz="2400" spc="12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400" spc="120" dirty="0">
                <a:solidFill>
                  <a:srgbClr val="A4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泛化性</a:t>
            </a:r>
            <a:r>
              <a:rPr lang="zh-CN" altLang="en-US" sz="2400" spc="12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决定</a:t>
            </a:r>
            <a:r>
              <a:rPr lang="en-US" altLang="zh-CN" sz="2400" spc="12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AI</a:t>
            </a:r>
            <a:r>
              <a:rPr lang="zh-CN" altLang="en-US" sz="2400" spc="12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能否实际应用</a:t>
            </a:r>
            <a:endParaRPr lang="en-US" altLang="zh-CN" sz="2400" spc="12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6BFC56-8E46-D547-97E9-0AFCC49F7148}"/>
              </a:ext>
            </a:extLst>
          </p:cNvPr>
          <p:cNvSpPr txBox="1"/>
          <p:nvPr/>
        </p:nvSpPr>
        <p:spPr>
          <a:xfrm>
            <a:off x="384118" y="1105506"/>
            <a:ext cx="356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13A89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13A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研究背景及面临挑战</a:t>
            </a:r>
            <a:r>
              <a:rPr lang="zh-CN" altLang="en-US" sz="2400" dirty="0">
                <a:solidFill>
                  <a:srgbClr val="013A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1D183F-CFAD-E6E4-E114-7610C69B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05" y="2028171"/>
            <a:ext cx="2553785" cy="14966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EC6061C-3F60-A19B-6436-89E463DB7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573" y="2028171"/>
            <a:ext cx="2587496" cy="14659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8266B98-6EB6-BDDC-08CB-49B3D9030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952" y="2028171"/>
            <a:ext cx="2553785" cy="1496597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451D0E3D-0831-0EF7-BD6B-021CB9AAC096}"/>
              </a:ext>
            </a:extLst>
          </p:cNvPr>
          <p:cNvSpPr/>
          <p:nvPr/>
        </p:nvSpPr>
        <p:spPr>
          <a:xfrm>
            <a:off x="384118" y="1823344"/>
            <a:ext cx="2553784" cy="1744444"/>
          </a:xfrm>
          <a:prstGeom prst="rightArrow">
            <a:avLst>
              <a:gd name="adj1" fmla="val 65939"/>
              <a:gd name="adj2" fmla="val 50000"/>
            </a:avLst>
          </a:prstGeom>
          <a:solidFill>
            <a:srgbClr val="005DA2">
              <a:alpha val="82000"/>
            </a:srgbClr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en-US" altLang="zh-CN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3GPP</a:t>
            </a: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定义典型室外</a:t>
            </a:r>
            <a:r>
              <a:rPr lang="en-US" altLang="zh-CN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室内场景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7977C4-9253-4C68-79BD-4FA7C6E17095}"/>
              </a:ext>
            </a:extLst>
          </p:cNvPr>
          <p:cNvSpPr txBox="1"/>
          <p:nvPr/>
        </p:nvSpPr>
        <p:spPr>
          <a:xfrm>
            <a:off x="6791786" y="3494103"/>
            <a:ext cx="13311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UMi</a:t>
            </a:r>
            <a:r>
              <a:rPr lang="zh-CN" altLang="en-US" sz="17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场景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E38927-BA6C-9873-B0BA-44F1D2FCD9D9}"/>
              </a:ext>
            </a:extLst>
          </p:cNvPr>
          <p:cNvSpPr txBox="1"/>
          <p:nvPr/>
        </p:nvSpPr>
        <p:spPr>
          <a:xfrm>
            <a:off x="3794736" y="3486957"/>
            <a:ext cx="13311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UMa</a:t>
            </a:r>
            <a:r>
              <a:rPr lang="zh-CN" altLang="en-US" sz="17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场景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CCB467-9B6E-6C85-04FB-DB1E95908CCC}"/>
              </a:ext>
            </a:extLst>
          </p:cNvPr>
          <p:cNvSpPr txBox="1"/>
          <p:nvPr/>
        </p:nvSpPr>
        <p:spPr>
          <a:xfrm>
            <a:off x="9379398" y="3494102"/>
            <a:ext cx="185418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Indoor</a:t>
            </a:r>
            <a:r>
              <a:rPr lang="zh-CN" altLang="en-US" sz="17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场景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2FBA0DA9-2D38-4DBD-2099-0E8CF6AC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78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AE547-DEC5-73E7-E917-AD24B308E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0">
            <a:extLst>
              <a:ext uri="{FF2B5EF4-FFF2-40B4-BE49-F238E27FC236}">
                <a16:creationId xmlns:a16="http://schemas.microsoft.com/office/drawing/2014/main" id="{2853BC28-BC36-66EE-0371-DECA69412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9" b="9669"/>
          <a:stretch>
            <a:fillRect/>
          </a:stretch>
        </p:blipFill>
        <p:spPr>
          <a:xfrm>
            <a:off x="0" y="-4272"/>
            <a:ext cx="12192000" cy="30732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E5590B-B561-A1CD-E257-5E6927ADC9FB}"/>
              </a:ext>
            </a:extLst>
          </p:cNvPr>
          <p:cNvSpPr/>
          <p:nvPr/>
        </p:nvSpPr>
        <p:spPr>
          <a:xfrm>
            <a:off x="0" y="-4272"/>
            <a:ext cx="12191997" cy="3073231"/>
          </a:xfrm>
          <a:prstGeom prst="rect">
            <a:avLst/>
          </a:prstGeom>
          <a:solidFill>
            <a:schemeClr val="accent1">
              <a:lumMod val="100000"/>
              <a:alpha val="8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C9ED2F94-36C5-9EA7-929A-A298AD5A5066}"/>
              </a:ext>
            </a:extLst>
          </p:cNvPr>
          <p:cNvSpPr txBox="1"/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ED430DF3-B0EB-712C-B31A-6D5668C1FB5D}"/>
              </a:ext>
            </a:extLst>
          </p:cNvPr>
          <p:cNvSpPr txBox="1"/>
          <p:nvPr/>
        </p:nvSpPr>
        <p:spPr>
          <a:xfrm>
            <a:off x="2508453" y="4464686"/>
            <a:ext cx="7145079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基于</a:t>
            </a:r>
            <a:r>
              <a:rPr lang="en-US" altLang="zh-CN" sz="54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54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54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CSI</a:t>
            </a:r>
            <a:r>
              <a:rPr lang="zh-CN" altLang="en-US" sz="54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反馈增强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189AE95-3460-EEB6-C52D-B99A5167C8BE}"/>
              </a:ext>
            </a:extLst>
          </p:cNvPr>
          <p:cNvCxnSpPr/>
          <p:nvPr/>
        </p:nvCxnSpPr>
        <p:spPr>
          <a:xfrm>
            <a:off x="2784071" y="5520636"/>
            <a:ext cx="6593845" cy="0"/>
          </a:xfrm>
          <a:prstGeom prst="line">
            <a:avLst/>
          </a:prstGeom>
          <a:noFill/>
          <a:ln w="28575" cap="flat" cmpd="sng" algn="ctr">
            <a:solidFill>
              <a:schemeClr val="accent1">
                <a:lumMod val="10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8" name="标题 4">
            <a:extLst>
              <a:ext uri="{FF2B5EF4-FFF2-40B4-BE49-F238E27FC236}">
                <a16:creationId xmlns:a16="http://schemas.microsoft.com/office/drawing/2014/main" id="{A43A1564-6A3E-B0C5-4BDE-26753734C112}"/>
              </a:ext>
            </a:extLst>
          </p:cNvPr>
          <p:cNvSpPr txBox="1"/>
          <p:nvPr/>
        </p:nvSpPr>
        <p:spPr>
          <a:xfrm>
            <a:off x="3759919" y="4543331"/>
            <a:ext cx="4905616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endParaRPr lang="zh-CN" altLang="en-US" sz="4000" b="1" dirty="0">
              <a:solidFill>
                <a:schemeClr val="accent1">
                  <a:lumMod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EBEDBA-9B80-6188-D794-0FE87E227FC5}"/>
              </a:ext>
            </a:extLst>
          </p:cNvPr>
          <p:cNvSpPr txBox="1"/>
          <p:nvPr/>
        </p:nvSpPr>
        <p:spPr>
          <a:xfrm>
            <a:off x="5250253" y="2386575"/>
            <a:ext cx="1691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01</a:t>
            </a:r>
            <a:endParaRPr lang="zh-CN" altLang="en-US" sz="8800" b="1" dirty="0">
              <a:solidFill>
                <a:prstClr val="white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03EB74-7262-8495-31F2-BA54C148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2189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Q5NTdmOGI0OTZmZTcxY2UzNTkxMmY5MmFkZWE0ND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A89"/>
      </a:accent1>
      <a:accent2>
        <a:srgbClr val="ED7D31"/>
      </a:accent2>
      <a:accent3>
        <a:srgbClr val="00A2E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楷体"/>
        <a:cs typeface=""/>
      </a:majorFont>
      <a:minorFont>
        <a:latin typeface="楷体"/>
        <a:ea typeface="times 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B0261">
            <a:alpha val="82000"/>
          </a:srgbClr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 kern="0" dirty="0">
            <a:solidFill>
              <a:srgbClr val="FFFFFF"/>
            </a:solidFill>
            <a:latin typeface="Arial" panose="020B0604020202020204"/>
            <a:ea typeface="微软雅黑" panose="020B0503020204020204" charset="-122"/>
            <a:cs typeface="+mn-ea"/>
            <a:sym typeface="+mn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11551</TotalTime>
  <Words>2083</Words>
  <Application>Microsoft Office PowerPoint</Application>
  <PresentationFormat>宽屏</PresentationFormat>
  <Paragraphs>496</Paragraphs>
  <Slides>18</Slides>
  <Notes>18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等线</vt:lpstr>
      <vt:lpstr>华文行楷</vt:lpstr>
      <vt:lpstr>楷体</vt:lpstr>
      <vt:lpstr>楷体</vt:lpstr>
      <vt:lpstr>楷体</vt:lpstr>
      <vt:lpstr>微软雅黑</vt:lpstr>
      <vt:lpstr>Arial</vt:lpstr>
      <vt:lpstr>Arial Black</vt:lpstr>
      <vt:lpstr>Calibri</vt:lpstr>
      <vt:lpstr>Cambria Math</vt:lpstr>
      <vt:lpstr>Helvetica</vt:lpstr>
      <vt:lpstr>Times New Roman</vt:lpstr>
      <vt:lpstr>Wingdings</vt:lpstr>
      <vt:lpstr>Office 主题​​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刘 子晗</cp:lastModifiedBy>
  <cp:revision>867</cp:revision>
  <dcterms:created xsi:type="dcterms:W3CDTF">2020-08-12T02:12:00Z</dcterms:created>
  <dcterms:modified xsi:type="dcterms:W3CDTF">2025-10-10T17:16:04Z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7D4F9B0037D24C97A7A8673D5BDCE55C_12</vt:lpwstr>
  </property>
  <property fmtid="{D5CDD505-2E9C-101B-9397-08002B2CF9AE}" pid="3" name="KSOProductBuildVer">
    <vt:lpwstr>2052-12.1.0.16417</vt:lpwstr>
  </property>
</Properties>
</file>